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92" r:id="rId4"/>
    <p:sldId id="263" r:id="rId5"/>
    <p:sldId id="298" r:id="rId6"/>
    <p:sldId id="296" r:id="rId7"/>
    <p:sldId id="299" r:id="rId8"/>
    <p:sldId id="330" r:id="rId9"/>
    <p:sldId id="304" r:id="rId10"/>
    <p:sldId id="313" r:id="rId11"/>
    <p:sldId id="312" r:id="rId12"/>
    <p:sldId id="285" r:id="rId13"/>
    <p:sldId id="317" r:id="rId14"/>
    <p:sldId id="320" r:id="rId15"/>
    <p:sldId id="321" r:id="rId16"/>
    <p:sldId id="323" r:id="rId17"/>
    <p:sldId id="324" r:id="rId18"/>
    <p:sldId id="326" r:id="rId19"/>
  </p:sldIdLst>
  <p:sldSz cx="9144000" cy="5143500" type="screen16x9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4" y="9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010-36FC-4B97-B8C4-13995B127E5E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70E93-CEB8-4D61-A317-0CD4D4A9E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4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70E93-CEB8-4D61-A317-0CD4D4A9E0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A2D69-1272-4E90-8534-EFB141F9C369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16BD-C51C-4A4B-96B6-EA20FDCB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24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24.png"/><Relationship Id="rId10" Type="http://schemas.openxmlformats.org/officeDocument/2006/relationships/image" Target="../media/image14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1.png"/><Relationship Id="rId27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.spb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87723"/>
            <a:ext cx="2964195" cy="798205"/>
          </a:xfrm>
          <a:prstGeom prst="rect">
            <a:avLst/>
          </a:prstGeom>
        </p:spPr>
      </p:pic>
      <p:sp>
        <p:nvSpPr>
          <p:cNvPr id="6" name="Google Shape;85;p12"/>
          <p:cNvSpPr txBox="1">
            <a:spLocks/>
          </p:cNvSpPr>
          <p:nvPr/>
        </p:nvSpPr>
        <p:spPr>
          <a:xfrm>
            <a:off x="500034" y="1261157"/>
            <a:ext cx="7500990" cy="235745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0"/>
            <a:ext cx="1142976" cy="5143500"/>
          </a:xfrm>
          <a:prstGeom prst="rect">
            <a:avLst/>
          </a:prstGeom>
          <a:gradFill flip="none" rotWithShape="1">
            <a:gsLst>
              <a:gs pos="0">
                <a:srgbClr val="38609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mpd="dbl">
            <a:solidFill>
              <a:schemeClr val="accent1">
                <a:shade val="5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6920"/>
            <a:ext cx="2202228" cy="8302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1939617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B64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Обзор изменений в Порядке проведения аттестации педагогических работников организаций, осуществляющих образовательную деятельность, </a:t>
            </a:r>
            <a:endParaRPr lang="ru-RU" sz="2400" b="1" dirty="0" smtClean="0">
              <a:solidFill>
                <a:srgbClr val="2B64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2B64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2B64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нормативно-правовых документах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92" y="4588508"/>
            <a:ext cx="1841997" cy="4960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483313" y="344113"/>
            <a:ext cx="288033" cy="2808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771493"/>
            <a:ext cx="568843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4698" y="222927"/>
            <a:ext cx="4319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1559" y="987573"/>
            <a:ext cx="2448273" cy="3493893"/>
            <a:chOff x="168610" y="0"/>
            <a:chExt cx="4863777" cy="691618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23" y="0"/>
              <a:ext cx="4855464" cy="6858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11" b="988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171" y="5139603"/>
              <a:ext cx="1632990" cy="105987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07" y="4630663"/>
              <a:ext cx="1372712" cy="156881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953" y="5405632"/>
              <a:ext cx="463589" cy="24844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66205" y="5405632"/>
              <a:ext cx="918853" cy="49569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10" y="58189"/>
              <a:ext cx="4855464" cy="6858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11" b="988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858" y="5197792"/>
              <a:ext cx="1632990" cy="105987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94" y="4688852"/>
              <a:ext cx="1372712" cy="156881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640" y="5463821"/>
              <a:ext cx="463589" cy="24844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57892" y="5463821"/>
              <a:ext cx="918853" cy="495698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43" b="89933" l="5250" r="53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355"/>
          <a:stretch/>
        </p:blipFill>
        <p:spPr>
          <a:xfrm>
            <a:off x="1347492" y="4328757"/>
            <a:ext cx="755347" cy="760834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4179592" y="987573"/>
            <a:ext cx="2552448" cy="3493894"/>
            <a:chOff x="168610" y="0"/>
            <a:chExt cx="4863777" cy="691618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23" y="0"/>
              <a:ext cx="4855464" cy="6858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111" b="988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171" y="5139603"/>
              <a:ext cx="1632990" cy="105987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07" y="4630663"/>
              <a:ext cx="1372712" cy="1568813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953" y="5405632"/>
              <a:ext cx="463589" cy="24844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66205" y="5405632"/>
              <a:ext cx="918853" cy="49569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10" y="58189"/>
              <a:ext cx="4855464" cy="6858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111" b="98889" l="0" r="10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858" y="5197792"/>
              <a:ext cx="1632990" cy="1059873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94" y="4688852"/>
              <a:ext cx="1372712" cy="1568813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640" y="5463821"/>
              <a:ext cx="463589" cy="248444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7000" contras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7892" y="5463821"/>
              <a:ext cx="918853" cy="495698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4206" b="85682" l="552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14236" r="4215" b="14175"/>
          <a:stretch/>
        </p:blipFill>
        <p:spPr>
          <a:xfrm>
            <a:off x="5329137" y="4452070"/>
            <a:ext cx="545652" cy="5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73629" y="768974"/>
            <a:ext cx="579857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Google Shape;105;p14"/>
          <p:cNvSpPr/>
          <p:nvPr/>
        </p:nvSpPr>
        <p:spPr>
          <a:xfrm>
            <a:off x="369523" y="312371"/>
            <a:ext cx="309899" cy="2871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24338" y="193574"/>
            <a:ext cx="4206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" name="Рисунок 35" descr="http://qrcoder.ru/code/?http%3A%2F%2Fk-obr.spb.ru%2Fnapravleniya-deyatelnosti%2Fpedagogicheskie-kadry%2Frasporyazheniya-komiteta-po-obrazovaniyu-ob-ustanovlenii-kvalifikacion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26" y="1960993"/>
            <a:ext cx="18002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44" y="4298841"/>
            <a:ext cx="2520280" cy="8446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521" y="1223333"/>
            <a:ext cx="575801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предоставления</a:t>
            </a:r>
          </a:p>
          <a:p>
            <a:pPr>
              <a:lnSpc>
                <a:spcPct val="70000"/>
              </a:lnSpc>
              <a:defRPr/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государственной услуги</a:t>
            </a:r>
          </a:p>
          <a:p>
            <a:pPr>
              <a:lnSpc>
                <a:spcPct val="70000"/>
              </a:lnSpc>
              <a:defRPr/>
            </a:pP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Распоряжение Комитета по образованию      </a:t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установлении (отказе об установлении) квалификационной категории педагогическим работникам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 получения результата</a:t>
            </a:r>
          </a:p>
          <a:p>
            <a:pPr algn="just">
              <a:lnSpc>
                <a:spcPct val="70000"/>
              </a:lnSpc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Публикация распоряжения Комитета по образованию </a:t>
            </a:r>
          </a:p>
          <a:p>
            <a:pPr algn="just">
              <a:lnSpc>
                <a:spcPct val="70000"/>
              </a:lnSpc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сети «Интернет» на официальном сайте </a:t>
            </a:r>
          </a:p>
          <a:p>
            <a:pPr algn="just">
              <a:lnSpc>
                <a:spcPct val="70000"/>
              </a:lnSpc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Комитета (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spb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Раздел – Направления деятельности - Педагогические кадры – Распоряжения об установлении квалификационных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категорий.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101637"/>
            <a:ext cx="3161903" cy="8514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833419" y="339502"/>
            <a:ext cx="354205" cy="2413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763161"/>
            <a:ext cx="5502895" cy="50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0201" y="2096155"/>
            <a:ext cx="671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ПЕДАГОГИЧЕЧСКИХ РАБОТНИКОВ В ЦЕЛЯХ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ЕНИЯ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ЗАНИМАЕМОЙ ДОЛЖНОСТИ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3320" y="175405"/>
            <a:ext cx="5502895" cy="53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877" y="4609552"/>
            <a:ext cx="2036178" cy="5483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419255" y="166195"/>
            <a:ext cx="160794" cy="1530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6166" y="323770"/>
            <a:ext cx="5583292" cy="60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6722" y="53563"/>
            <a:ext cx="6369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19690"/>
            <a:ext cx="278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5" y="2787774"/>
            <a:ext cx="81995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в целях подтверждения соответствия занимаемым ими должностям проводится один раз в пять лет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основе оценки их профессиональной деятельности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аттестационными комиссиями, самостоятельно формируемыми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  педагогические работники, указанные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п.22 Порядка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5958" y="793594"/>
            <a:ext cx="6781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аттестации педагогических работников в целях подтверждения соответствия занимаемым ими должностям утверждён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просвещения РФ №196 от 24.03.2023 г. «Об утверждении Порядка проведения аттестации педагогических работников организаций, осуществляющих образовательную деятельность»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38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395536" y="156930"/>
            <a:ext cx="168623" cy="1901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677" y="359360"/>
            <a:ext cx="5769539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105221"/>
            <a:ext cx="6917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педагогических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работников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67" y="515540"/>
            <a:ext cx="5134357" cy="4627960"/>
          </a:xfrm>
          <a:prstGeom prst="rect">
            <a:avLst/>
          </a:prstGeom>
        </p:spPr>
      </p:pic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728" y="4371950"/>
            <a:ext cx="2597806" cy="6995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1" y="519079"/>
            <a:ext cx="465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 состава аттестационной комиссии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6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625" y="4642967"/>
            <a:ext cx="1830151" cy="5005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228950" y="166930"/>
            <a:ext cx="179445" cy="1790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400869"/>
            <a:ext cx="54006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8118" y="123870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8" y="529244"/>
            <a:ext cx="3763071" cy="4614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762" y="452311"/>
            <a:ext cx="256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представления 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995936" y="1203598"/>
            <a:ext cx="93610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51920" y="1563638"/>
            <a:ext cx="165618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779912" y="3646671"/>
            <a:ext cx="1368152" cy="52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75856" y="2283718"/>
            <a:ext cx="144016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570722" y="1203598"/>
            <a:ext cx="248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898874" y="1369132"/>
            <a:ext cx="2483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477431" y="1815408"/>
            <a:ext cx="28857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заключения по этой должности трудового договора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42241" y="2680400"/>
            <a:ext cx="248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09024" y="2507183"/>
            <a:ext cx="346160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получении дополнительного профессионального образования по профилю педагогической деятельности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115213" y="3763732"/>
            <a:ext cx="33377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мотивированная всесторонняя и объективная оценка профессиональных качеств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8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214344" y="162142"/>
            <a:ext cx="194479" cy="145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9848" y="354578"/>
            <a:ext cx="5616624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1584" y="96439"/>
            <a:ext cx="630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72" y="4586156"/>
            <a:ext cx="1940665" cy="4839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46" y="679683"/>
            <a:ext cx="4320480" cy="45028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662" y="454724"/>
            <a:ext cx="652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какими документами знакомится аттестуемый работник?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0800000">
            <a:off x="1485700" y="1757410"/>
            <a:ext cx="1358108" cy="1688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endCxn id="23" idx="0"/>
          </p:cNvCxnSpPr>
          <p:nvPr/>
        </p:nvCxnSpPr>
        <p:spPr>
          <a:xfrm flipV="1">
            <a:off x="5185720" y="2374933"/>
            <a:ext cx="2040711" cy="1125632"/>
          </a:xfrm>
          <a:prstGeom prst="bentConnector4">
            <a:avLst>
              <a:gd name="adj1" fmla="val 39474"/>
              <a:gd name="adj2" fmla="val 1203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48" y="1152108"/>
            <a:ext cx="23295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аспорядительный акт , содержащий список работников, подлежащих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61326" y="2374933"/>
            <a:ext cx="23302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аспорядительный акт , содержащий график проведения аттестации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7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375912" y="136087"/>
            <a:ext cx="172888" cy="1908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548799" y="429533"/>
            <a:ext cx="6393433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1647" y="136087"/>
            <a:ext cx="6906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22383"/>
            <a:ext cx="617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Порядок процедуры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аттестации и оформление результатов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7" y="987574"/>
            <a:ext cx="3728258" cy="4093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31" y="891329"/>
            <a:ext cx="3763258" cy="4236814"/>
          </a:xfrm>
          <a:prstGeom prst="rect">
            <a:avLst/>
          </a:prstGeom>
        </p:spPr>
      </p:pic>
      <p:pic>
        <p:nvPicPr>
          <p:cNvPr id="16" name="Рисунок 1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593629"/>
            <a:ext cx="1795583" cy="483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89009" y="2179893"/>
            <a:ext cx="44385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2245" marR="1261110" indent="-635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 протокола заседания АК ОУ </a:t>
            </a:r>
            <a:endParaRPr lang="ru-RU" sz="14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344535" y="130106"/>
            <a:ext cx="194479" cy="1960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763103" y="326108"/>
            <a:ext cx="585145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8624" y="75330"/>
            <a:ext cx="6277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3" y="437435"/>
            <a:ext cx="4407869" cy="4706065"/>
          </a:xfrm>
          <a:prstGeom prst="rect">
            <a:avLst/>
          </a:prstGeom>
        </p:spPr>
      </p:pic>
      <p:pic>
        <p:nvPicPr>
          <p:cNvPr id="23" name="Рисунок 2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24" y="4371950"/>
            <a:ext cx="2697481" cy="68658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059832" y="2884377"/>
            <a:ext cx="648072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2245" marR="1261110" indent="-635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на педагогического работника, прошедшего аттестацию, составляется</a:t>
            </a:r>
          </a:p>
          <a:p>
            <a:pPr marL="1452245" marR="1261110" indent="-635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2 рабочих дней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дня её проведения.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74200" y="1639801"/>
            <a:ext cx="6480720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2245" marR="1261110" indent="-635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из протокола заседания</a:t>
            </a:r>
          </a:p>
        </p:txBody>
      </p:sp>
    </p:spTree>
    <p:extLst>
      <p:ext uri="{BB962C8B-B14F-4D97-AF65-F5344CB8AC3E}">
        <p14:creationId xmlns:p14="http://schemas.microsoft.com/office/powerpoint/2010/main" val="41391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443959"/>
            <a:ext cx="2270560" cy="702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460136" y="258050"/>
            <a:ext cx="331769" cy="3464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911578" y="564552"/>
            <a:ext cx="5604638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746819"/>
            <a:ext cx="803525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Министерства просвещения РФ №196 от 24.03.2023 г. </a:t>
            </a:r>
            <a:b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Комитета по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359-р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02.04.2026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Административного регламента Комитета по образованию по предоставлению государственной услуги по организации проведения аттестации педагогических работников аттестационной комиссией Комитета по образованию по проведению аттестации в целях установления квалификационных категорий педагогическим работникам образовательных организаций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buFont typeface="Wingdings 3" panose="05040102010807070707" pitchFamily="18" charset="2"/>
              <a:buNone/>
            </a:pPr>
            <a:endParaRPr lang="ru-RU" alt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142858"/>
            <a:ext cx="501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86092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932" y="4083918"/>
            <a:ext cx="2484282" cy="8508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29652" y="0"/>
            <a:ext cx="714348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733019" y="320149"/>
            <a:ext cx="242918" cy="21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182" y="194392"/>
            <a:ext cx="542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86092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1903" y="1630581"/>
            <a:ext cx="4464057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Комитета по образованию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1410-р от 15.12.2025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b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Положения об Аттестационной комиссии Комитета по образованию по проведению аттестации в целях установления квалификационных категорий педагогическим работникам образовательных организаций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4478" y="690147"/>
            <a:ext cx="6115283" cy="48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1" y="865962"/>
            <a:ext cx="3171874" cy="38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47781"/>
            <a:ext cx="6124578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515966"/>
            <a:ext cx="1818323" cy="5721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10404"/>
            <a:ext cx="7020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Срок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квалификационных категорий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2023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устанавливается.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Ранее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присвоенные квалификационные категории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сохраняются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срока, на который они были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наличии первой квалификационной категории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подачи заявления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высшую квалификационную категорию теперь </a:t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ограничен.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Уточнен перечень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указываемых в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заявлении.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Заявления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высшую категорию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подают педагогические работники, имеющие (имевшие)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одной из должностей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первую или высшую квалификационную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категорию.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Сведения об установленной квалификационной категории вносятся работодателем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трудовую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книжку.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05;p14"/>
          <p:cNvSpPr/>
          <p:nvPr/>
        </p:nvSpPr>
        <p:spPr>
          <a:xfrm>
            <a:off x="1336135" y="134579"/>
            <a:ext cx="242918" cy="1962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5581" y="40939"/>
            <a:ext cx="3697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Новации Порядка аттестации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680835" y="198972"/>
            <a:ext cx="284778" cy="2160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138" y="635305"/>
            <a:ext cx="6411233" cy="68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835" y="121998"/>
            <a:ext cx="5659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851" y="4337505"/>
            <a:ext cx="2803385" cy="7666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404" y="3783269"/>
            <a:ext cx="5385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желанию педагогических работников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аттестация в целях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установления квалификационной категории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«педагог-методист» и «педагог-наставник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действия новых категорий не 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предусматривается.</a:t>
            </a: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" y="1131590"/>
            <a:ext cx="3588944" cy="2616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48" y="705762"/>
            <a:ext cx="2852335" cy="33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33" y="4299942"/>
            <a:ext cx="2907511" cy="6986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184642" y="792167"/>
            <a:ext cx="329537" cy="321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170" y="1059582"/>
            <a:ext cx="5466724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5072" y="2143683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 ГОСУДАРСТВЕННОЙ УСЛУГИ ПО ОРГАНИЗАЦИИ  И ПРОВЕДЕНИЮ АТТЕСТАЦИИ ПЕДАГОГИЧЕСКИХ РАБОТНИКОВ  ОРГАНИЗАЦИЙ, ОСУЩЕСТВЛЯЮЩИХ  ОБРАЗОВАТЕЛЬНУЮ ДЕЯТЕЛЬНОСТЬ 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02844"/>
            <a:ext cx="545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52" y="4414338"/>
            <a:ext cx="2442224" cy="6576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425955" y="264086"/>
            <a:ext cx="294245" cy="2542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0200" y="615263"/>
            <a:ext cx="5514976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2069" y="73393"/>
            <a:ext cx="4451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8" y="757862"/>
            <a:ext cx="6092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СРОКИ ПРЕДОСТАВЛЕНИЯ ГОСУДАРСТВЕННОЙ УСЛУГИ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8279"/>
            <a:ext cx="7200800" cy="379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Скругленный прямоугольник 16"/>
          <p:cNvSpPr/>
          <p:nvPr/>
        </p:nvSpPr>
        <p:spPr>
          <a:xfrm>
            <a:off x="5220072" y="1971839"/>
            <a:ext cx="2276043" cy="517419"/>
          </a:xfrm>
          <a:prstGeom prst="roundRect">
            <a:avLst>
              <a:gd name="adj" fmla="val 18588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endParaRPr lang="ru-RU" sz="1200" b="1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26087" y="2124593"/>
            <a:ext cx="2088232" cy="517419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Скругленный прямоугольник 1"/>
          <p:cNvSpPr/>
          <p:nvPr/>
        </p:nvSpPr>
        <p:spPr>
          <a:xfrm>
            <a:off x="2125723" y="690303"/>
            <a:ext cx="3267157" cy="103565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28" y="4524839"/>
            <a:ext cx="2143140" cy="5771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11146" y="0"/>
            <a:ext cx="857224" cy="51435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551877" y="123478"/>
            <a:ext cx="218633" cy="1864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608" y="460364"/>
            <a:ext cx="6780423" cy="58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79608" y="3502863"/>
            <a:ext cx="1318519" cy="880812"/>
          </a:xfrm>
          <a:prstGeom prst="roundRect">
            <a:avLst>
              <a:gd name="adj" fmla="val 17648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6675266" y="2868933"/>
            <a:ext cx="1478777" cy="103269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портал Госуслуг</a:t>
            </a:r>
          </a:p>
        </p:txBody>
      </p:sp>
      <p:sp useBgFill="1">
        <p:nvSpPr>
          <p:cNvPr id="16" name="Скругленный прямоугольник 15"/>
          <p:cNvSpPr/>
          <p:nvPr/>
        </p:nvSpPr>
        <p:spPr>
          <a:xfrm rot="5400000">
            <a:off x="4502014" y="2652338"/>
            <a:ext cx="1316564" cy="19194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14127" y="714032"/>
            <a:ext cx="3259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предоставления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ведений о достигнутых показателях профессиональной деятельности в электронном виде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5405943" y="998362"/>
            <a:ext cx="971456" cy="807837"/>
          </a:xfrm>
          <a:prstGeom prst="bentConnector3">
            <a:avLst>
              <a:gd name="adj1" fmla="val -13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rot="5400000">
            <a:off x="1082637" y="1075876"/>
            <a:ext cx="1128415" cy="744819"/>
          </a:xfrm>
          <a:prstGeom prst="bentConnector3">
            <a:avLst>
              <a:gd name="adj1" fmla="val 675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80778" y="2659727"/>
            <a:ext cx="0" cy="8171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607511" y="2537140"/>
            <a:ext cx="1199" cy="3308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endCxn id="14" idx="0"/>
          </p:cNvCxnSpPr>
          <p:nvPr/>
        </p:nvCxnSpPr>
        <p:spPr>
          <a:xfrm>
            <a:off x="6960031" y="2489258"/>
            <a:ext cx="454624" cy="379675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6200000" flipH="1">
            <a:off x="2111568" y="2849916"/>
            <a:ext cx="618919" cy="200377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40970" y="3100546"/>
            <a:ext cx="17303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портал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услуг СПб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количество листов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ограничено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885" y="3712436"/>
            <a:ext cx="138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405" y="2150063"/>
            <a:ext cx="2085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центр                     </a:t>
            </a:r>
          </a:p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135" y="130132"/>
            <a:ext cx="6966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    педагогических работников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 useBgFill="1">
        <p:nvSpPr>
          <p:cNvPr id="38" name="Скругленный прямоугольник 37"/>
          <p:cNvSpPr/>
          <p:nvPr/>
        </p:nvSpPr>
        <p:spPr>
          <a:xfrm rot="5400000">
            <a:off x="2059605" y="3202240"/>
            <a:ext cx="1269061" cy="1578159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019253" y="3366530"/>
            <a:ext cx="1463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носителе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(флеш-накопитель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листов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ограничено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4851"/>
            <a:ext cx="1771701" cy="4188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6776" y="0"/>
            <a:ext cx="857224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 w="6350" cmpd="dbl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105;p14"/>
          <p:cNvSpPr/>
          <p:nvPr/>
        </p:nvSpPr>
        <p:spPr>
          <a:xfrm>
            <a:off x="517682" y="222927"/>
            <a:ext cx="213899" cy="21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8657" y="568794"/>
            <a:ext cx="5926526" cy="52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2927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Организация и проведение аттестации педагогических работников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59071"/>
            <a:ext cx="66316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сведениям 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достигнутых показателях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поданных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посредством Портала государственных услуг и муниципальных услуг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(</a:t>
            </a:r>
            <a:r>
              <a:rPr lang="ru-RU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www.gu.spb.ru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spcBef>
                <a:spcPct val="0"/>
              </a:spcBef>
            </a:pPr>
            <a:endParaRPr lang="ru-RU" alt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9154"/>
            <a:ext cx="4283968" cy="3094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8" y="1973702"/>
            <a:ext cx="3872427" cy="29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697</Words>
  <Application>Microsoft Office PowerPoint</Application>
  <PresentationFormat>Экран (16:9)</PresentationFormat>
  <Paragraphs>2339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Выжевская</dc:creator>
  <cp:lastModifiedBy>Кузьмина Ольга Сергеевна</cp:lastModifiedBy>
  <cp:revision>271</cp:revision>
  <cp:lastPrinted>2023-10-09T05:50:36Z</cp:lastPrinted>
  <dcterms:created xsi:type="dcterms:W3CDTF">2022-10-31T06:08:51Z</dcterms:created>
  <dcterms:modified xsi:type="dcterms:W3CDTF">2026-04-15T09:36:21Z</dcterms:modified>
</cp:coreProperties>
</file>