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6"/>
  </p:notesMasterIdLst>
  <p:sldIdLst>
    <p:sldId id="256" r:id="rId2"/>
    <p:sldId id="266" r:id="rId3"/>
    <p:sldId id="265" r:id="rId4"/>
    <p:sldId id="259" r:id="rId5"/>
    <p:sldId id="267" r:id="rId6"/>
    <p:sldId id="268" r:id="rId7"/>
    <p:sldId id="269" r:id="rId8"/>
    <p:sldId id="271" r:id="rId9"/>
    <p:sldId id="273" r:id="rId10"/>
    <p:sldId id="274" r:id="rId11"/>
    <p:sldId id="272" r:id="rId12"/>
    <p:sldId id="264" r:id="rId13"/>
    <p:sldId id="270" r:id="rId14"/>
    <p:sldId id="260" r:id="rId15"/>
  </p:sldIdLst>
  <p:sldSz cx="18288000" cy="10287000"/>
  <p:notesSz cx="6858000" cy="9144000"/>
  <p:embeddedFontLst>
    <p:embeddedFont>
      <p:font typeface="Montserrat Semi-Bold" panose="020B0604020202020204" charset="-52"/>
      <p:regular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Bahnschrift Light Condensed" panose="020B0502040204020203" pitchFamily="34" charset="0"/>
      <p:regular r:id="rId22"/>
    </p:embeddedFont>
    <p:embeddedFont>
      <p:font typeface="Montserrat" panose="020B0604020202020204" charset="-52"/>
      <p:regular r:id="rId23"/>
    </p:embeddedFont>
    <p:embeddedFont>
      <p:font typeface="Bahnschrift Light SemiCondensed" panose="020B0502040204020203" pitchFamily="34" charset="0"/>
      <p:regular r:id="rId24"/>
    </p:embeddedFont>
    <p:embeddedFont>
      <p:font typeface="Montserrat Bold" panose="020B0604020202020204" charset="-52"/>
      <p:regular r:id="rId25"/>
    </p:embeddedFont>
    <p:embeddedFont>
      <p:font typeface="Bahnschrift SemiBold SemiConden" panose="020B0502040204020203" pitchFamily="34" charset="0"/>
      <p:bold r:id="rId26"/>
    </p:embeddedFont>
    <p:embeddedFont>
      <p:font typeface="Bahnschrift Light" panose="020B0502040204020203" pitchFamily="34" charset="0"/>
      <p:regular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7BA2"/>
    <a:srgbClr val="1A517B"/>
    <a:srgbClr val="102C47"/>
    <a:srgbClr val="26B7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2" d="100"/>
          <a:sy n="72" d="100"/>
        </p:scale>
        <p:origin x="5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C1DF42-511A-481F-BCED-8B30DAB88715}" type="datetimeFigureOut">
              <a:rPr lang="ru-RU" smtClean="0"/>
              <a:t>21.11.2024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A3E85C-3425-4624-876B-855416D595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95276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5.png"/><Relationship Id="rId7" Type="http://schemas.openxmlformats.org/officeDocument/2006/relationships/image" Target="../media/image47.svg"/><Relationship Id="rId12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51.svg"/><Relationship Id="rId5" Type="http://schemas.openxmlformats.org/officeDocument/2006/relationships/image" Target="../media/image45.svg"/><Relationship Id="rId10" Type="http://schemas.openxmlformats.org/officeDocument/2006/relationships/image" Target="../media/image18.png"/><Relationship Id="rId9" Type="http://schemas.openxmlformats.org/officeDocument/2006/relationships/image" Target="../media/image49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9825662" y="-560319"/>
            <a:ext cx="11465329" cy="9853017"/>
            <a:chOff x="0" y="0"/>
            <a:chExt cx="812800" cy="698500"/>
          </a:xfrm>
          <a:solidFill>
            <a:srgbClr val="477BA2"/>
          </a:solidFill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grpFill/>
          </p:spPr>
        </p:sp>
        <p:sp>
          <p:nvSpPr>
            <p:cNvPr id="5" name="TextBox 5"/>
            <p:cNvSpPr txBox="1"/>
            <p:nvPr/>
          </p:nvSpPr>
          <p:spPr>
            <a:xfrm>
              <a:off x="114300" y="-57150"/>
              <a:ext cx="584200" cy="755650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0268127" y="-560319"/>
            <a:ext cx="13274342" cy="11407638"/>
            <a:chOff x="0" y="0"/>
            <a:chExt cx="812800" cy="6985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114300" y="-57150"/>
              <a:ext cx="584200" cy="7556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2" name="Freeform 12"/>
          <p:cNvSpPr/>
          <p:nvPr/>
        </p:nvSpPr>
        <p:spPr>
          <a:xfrm>
            <a:off x="8061754" y="7090148"/>
            <a:ext cx="6108643" cy="5224531"/>
          </a:xfrm>
          <a:custGeom>
            <a:avLst/>
            <a:gdLst/>
            <a:ahLst/>
            <a:cxnLst/>
            <a:rect l="l" t="t" r="r" b="b"/>
            <a:pathLst>
              <a:path w="831552" h="711200">
                <a:moveTo>
                  <a:pt x="415776" y="0"/>
                </a:moveTo>
                <a:lnTo>
                  <a:pt x="831552" y="711200"/>
                </a:lnTo>
                <a:lnTo>
                  <a:pt x="0" y="711200"/>
                </a:lnTo>
                <a:lnTo>
                  <a:pt x="415776" y="0"/>
                </a:lnTo>
                <a:close/>
              </a:path>
            </a:pathLst>
          </a:custGeom>
          <a:solidFill>
            <a:srgbClr val="477BA2"/>
          </a:solidFill>
        </p:spPr>
      </p:sp>
      <p:sp>
        <p:nvSpPr>
          <p:cNvPr id="15" name="Freeform 15"/>
          <p:cNvSpPr/>
          <p:nvPr/>
        </p:nvSpPr>
        <p:spPr>
          <a:xfrm>
            <a:off x="7414276" y="8235054"/>
            <a:ext cx="6108643" cy="5224531"/>
          </a:xfrm>
          <a:custGeom>
            <a:avLst/>
            <a:gdLst/>
            <a:ahLst/>
            <a:cxnLst/>
            <a:rect l="l" t="t" r="r" b="b"/>
            <a:pathLst>
              <a:path w="831552" h="711200">
                <a:moveTo>
                  <a:pt x="415776" y="0"/>
                </a:moveTo>
                <a:lnTo>
                  <a:pt x="831552" y="711200"/>
                </a:lnTo>
                <a:lnTo>
                  <a:pt x="0" y="711200"/>
                </a:lnTo>
                <a:lnTo>
                  <a:pt x="415776" y="0"/>
                </a:lnTo>
                <a:close/>
              </a:path>
            </a:pathLst>
          </a:custGeom>
          <a:solidFill>
            <a:srgbClr val="1A517B"/>
          </a:solidFill>
        </p:spPr>
      </p:sp>
      <p:sp>
        <p:nvSpPr>
          <p:cNvPr id="18" name="Freeform 18"/>
          <p:cNvSpPr/>
          <p:nvPr/>
        </p:nvSpPr>
        <p:spPr>
          <a:xfrm>
            <a:off x="8774806" y="1345445"/>
            <a:ext cx="1573126" cy="1345445"/>
          </a:xfrm>
          <a:custGeom>
            <a:avLst/>
            <a:gdLst/>
            <a:ahLst/>
            <a:cxnLst/>
            <a:rect l="l" t="t" r="r" b="b"/>
            <a:pathLst>
              <a:path w="831552" h="711200">
                <a:moveTo>
                  <a:pt x="415776" y="0"/>
                </a:moveTo>
                <a:lnTo>
                  <a:pt x="831552" y="711200"/>
                </a:lnTo>
                <a:lnTo>
                  <a:pt x="0" y="711200"/>
                </a:lnTo>
                <a:lnTo>
                  <a:pt x="415776" y="0"/>
                </a:lnTo>
                <a:close/>
              </a:path>
            </a:pathLst>
          </a:custGeom>
          <a:solidFill>
            <a:srgbClr val="1A517B"/>
          </a:solidFill>
        </p:spPr>
      </p:sp>
      <p:sp>
        <p:nvSpPr>
          <p:cNvPr id="21" name="Freeform 21"/>
          <p:cNvSpPr/>
          <p:nvPr/>
        </p:nvSpPr>
        <p:spPr>
          <a:xfrm>
            <a:off x="9561369" y="0"/>
            <a:ext cx="1573126" cy="1345445"/>
          </a:xfrm>
          <a:custGeom>
            <a:avLst/>
            <a:gdLst/>
            <a:ahLst/>
            <a:cxnLst/>
            <a:rect l="l" t="t" r="r" b="b"/>
            <a:pathLst>
              <a:path w="831552" h="711200">
                <a:moveTo>
                  <a:pt x="415776" y="0"/>
                </a:moveTo>
                <a:lnTo>
                  <a:pt x="831552" y="711200"/>
                </a:lnTo>
                <a:lnTo>
                  <a:pt x="0" y="711200"/>
                </a:lnTo>
                <a:lnTo>
                  <a:pt x="415776" y="0"/>
                </a:lnTo>
                <a:close/>
              </a:path>
            </a:pathLst>
          </a:custGeom>
          <a:solidFill>
            <a:srgbClr val="477BA2"/>
          </a:solidFill>
        </p:spPr>
      </p:sp>
      <p:sp>
        <p:nvSpPr>
          <p:cNvPr id="24" name="Freeform 24"/>
          <p:cNvSpPr/>
          <p:nvPr/>
        </p:nvSpPr>
        <p:spPr>
          <a:xfrm rot="10800000">
            <a:off x="8774806" y="2679683"/>
            <a:ext cx="1573126" cy="1345445"/>
          </a:xfrm>
          <a:custGeom>
            <a:avLst/>
            <a:gdLst/>
            <a:ahLst/>
            <a:cxnLst/>
            <a:rect l="l" t="t" r="r" b="b"/>
            <a:pathLst>
              <a:path w="831552" h="711200">
                <a:moveTo>
                  <a:pt x="415776" y="0"/>
                </a:moveTo>
                <a:lnTo>
                  <a:pt x="831552" y="711200"/>
                </a:lnTo>
                <a:lnTo>
                  <a:pt x="0" y="711200"/>
                </a:lnTo>
                <a:lnTo>
                  <a:pt x="415776" y="0"/>
                </a:lnTo>
                <a:close/>
              </a:path>
            </a:pathLst>
          </a:custGeom>
          <a:solidFill>
            <a:srgbClr val="477BA2"/>
          </a:solidFill>
          <a:ln>
            <a:noFill/>
          </a:ln>
        </p:spPr>
      </p:sp>
      <p:sp>
        <p:nvSpPr>
          <p:cNvPr id="27" name="Freeform 27"/>
          <p:cNvSpPr/>
          <p:nvPr/>
        </p:nvSpPr>
        <p:spPr>
          <a:xfrm rot="10800000">
            <a:off x="9550161" y="1334237"/>
            <a:ext cx="1573126" cy="1345445"/>
          </a:xfrm>
          <a:custGeom>
            <a:avLst/>
            <a:gdLst/>
            <a:ahLst/>
            <a:cxnLst/>
            <a:rect l="l" t="t" r="r" b="b"/>
            <a:pathLst>
              <a:path w="831552" h="711200">
                <a:moveTo>
                  <a:pt x="415776" y="0"/>
                </a:moveTo>
                <a:lnTo>
                  <a:pt x="831552" y="711200"/>
                </a:lnTo>
                <a:lnTo>
                  <a:pt x="0" y="711200"/>
                </a:lnTo>
                <a:lnTo>
                  <a:pt x="415776" y="0"/>
                </a:lnTo>
                <a:close/>
              </a:path>
            </a:pathLst>
          </a:custGeom>
          <a:solidFill>
            <a:srgbClr val="477BA2"/>
          </a:solidFill>
        </p:spPr>
      </p:sp>
      <p:sp>
        <p:nvSpPr>
          <p:cNvPr id="30" name="Freeform 30"/>
          <p:cNvSpPr/>
          <p:nvPr/>
        </p:nvSpPr>
        <p:spPr>
          <a:xfrm rot="10800000">
            <a:off x="8774806" y="0"/>
            <a:ext cx="1573126" cy="1345445"/>
          </a:xfrm>
          <a:custGeom>
            <a:avLst/>
            <a:gdLst/>
            <a:ahLst/>
            <a:cxnLst/>
            <a:rect l="l" t="t" r="r" b="b"/>
            <a:pathLst>
              <a:path w="831552" h="711200">
                <a:moveTo>
                  <a:pt x="415776" y="0"/>
                </a:moveTo>
                <a:lnTo>
                  <a:pt x="831552" y="711200"/>
                </a:lnTo>
                <a:lnTo>
                  <a:pt x="0" y="711200"/>
                </a:lnTo>
                <a:lnTo>
                  <a:pt x="415776" y="0"/>
                </a:lnTo>
                <a:close/>
              </a:path>
            </a:pathLst>
          </a:custGeom>
          <a:solidFill>
            <a:srgbClr val="1A517B"/>
          </a:solidFill>
        </p:spPr>
      </p:sp>
      <p:sp>
        <p:nvSpPr>
          <p:cNvPr id="36" name="TextBox 36"/>
          <p:cNvSpPr txBox="1"/>
          <p:nvPr/>
        </p:nvSpPr>
        <p:spPr>
          <a:xfrm>
            <a:off x="851614" y="3143516"/>
            <a:ext cx="9416512" cy="46166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000"/>
              </a:lnSpc>
            </a:pPr>
            <a:r>
              <a:rPr lang="ru-RU" sz="7200" b="1" dirty="0" smtClean="0">
                <a:solidFill>
                  <a:srgbClr val="1A517B"/>
                </a:solidFill>
                <a:latin typeface="Bahnschrift SemiBold SemiConden" panose="020B0502040204020203" pitchFamily="34" charset="0"/>
                <a:ea typeface="Montserrat Bold"/>
                <a:cs typeface="Montserrat Bold"/>
                <a:sym typeface="Montserrat Bold"/>
              </a:rPr>
              <a:t>Мастер-класс «Современные </a:t>
            </a:r>
            <a:r>
              <a:rPr lang="ru-RU" sz="7200" b="1" dirty="0">
                <a:solidFill>
                  <a:srgbClr val="1A517B"/>
                </a:solidFill>
                <a:latin typeface="Bahnschrift SemiBold SemiConden" panose="020B0502040204020203" pitchFamily="34" charset="0"/>
                <a:ea typeface="Montserrat Bold"/>
                <a:cs typeface="Montserrat Bold"/>
                <a:sym typeface="Montserrat Bold"/>
              </a:rPr>
              <a:t>технологии организации работы управленческих команд: гибкое управление школой»</a:t>
            </a:r>
            <a:endParaRPr lang="en-US" sz="7200" b="1" dirty="0">
              <a:solidFill>
                <a:srgbClr val="1A517B"/>
              </a:solidFill>
              <a:latin typeface="Bahnschrift SemiBold SemiConden" panose="020B0502040204020203" pitchFamily="34" charset="0"/>
              <a:ea typeface="Montserrat Bold"/>
              <a:cs typeface="Montserrat Bold"/>
              <a:sym typeface="Montserrat Bold"/>
            </a:endParaRPr>
          </a:p>
        </p:txBody>
      </p:sp>
      <p:sp>
        <p:nvSpPr>
          <p:cNvPr id="40" name="TextBox 40"/>
          <p:cNvSpPr txBox="1"/>
          <p:nvPr/>
        </p:nvSpPr>
        <p:spPr>
          <a:xfrm>
            <a:off x="4195091" y="926214"/>
            <a:ext cx="4718523" cy="12624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359"/>
              </a:lnSpc>
            </a:pPr>
            <a:r>
              <a:rPr lang="ru-RU" sz="2400" b="1" dirty="0" smtClean="0">
                <a:solidFill>
                  <a:srgbClr val="477BA2"/>
                </a:solidFill>
                <a:latin typeface="Bahnschrift SemiBold SemiConden" panose="020B0502040204020203" pitchFamily="34" charset="0"/>
                <a:ea typeface="Montserrat Bold"/>
                <a:cs typeface="Montserrat Bold"/>
                <a:sym typeface="Montserrat Bold"/>
              </a:rPr>
              <a:t>ГБУ Информационно-методический центр Невского района </a:t>
            </a:r>
          </a:p>
          <a:p>
            <a:pPr algn="l">
              <a:lnSpc>
                <a:spcPts val="3359"/>
              </a:lnSpc>
            </a:pPr>
            <a:r>
              <a:rPr lang="ru-RU" sz="2400" b="1" dirty="0" smtClean="0">
                <a:solidFill>
                  <a:srgbClr val="477BA2"/>
                </a:solidFill>
                <a:latin typeface="Bahnschrift SemiBold SemiConden" panose="020B0502040204020203" pitchFamily="34" charset="0"/>
                <a:ea typeface="Montserrat Bold"/>
                <a:cs typeface="Montserrat Bold"/>
                <a:sym typeface="Montserrat Bold"/>
              </a:rPr>
              <a:t>Санкт-Петербурга</a:t>
            </a:r>
            <a:endParaRPr lang="en-US" sz="2400" b="1" dirty="0">
              <a:solidFill>
                <a:srgbClr val="477BA2"/>
              </a:solidFill>
              <a:latin typeface="Bahnschrift SemiBold SemiConden" panose="020B0502040204020203" pitchFamily="34" charset="0"/>
              <a:ea typeface="Montserrat Bold"/>
              <a:cs typeface="Montserrat Bold"/>
              <a:sym typeface="Montserrat Bold"/>
            </a:endParaRPr>
          </a:p>
        </p:txBody>
      </p:sp>
      <p:sp>
        <p:nvSpPr>
          <p:cNvPr id="41" name="TextBox 41"/>
          <p:cNvSpPr txBox="1"/>
          <p:nvPr/>
        </p:nvSpPr>
        <p:spPr>
          <a:xfrm>
            <a:off x="1958508" y="8768324"/>
            <a:ext cx="4475307" cy="3892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20"/>
              </a:lnSpc>
            </a:pPr>
            <a:r>
              <a:rPr lang="en-US" sz="2300" b="1">
                <a:solidFill>
                  <a:srgbClr val="FFFFFF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www.reallygreatsite.com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1958508" y="8530300"/>
            <a:ext cx="2402870" cy="2976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94"/>
              </a:lnSpc>
              <a:spcBef>
                <a:spcPct val="0"/>
              </a:spcBef>
            </a:pPr>
            <a:r>
              <a:rPr lang="en-US" sz="178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Visit Our Website:</a:t>
            </a:r>
          </a:p>
        </p:txBody>
      </p:sp>
      <p:pic>
        <p:nvPicPr>
          <p:cNvPr id="51" name="Рисунок 5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9505" y="-504028"/>
            <a:ext cx="12855134" cy="11133557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224" y="1109277"/>
            <a:ext cx="3020574" cy="1597155"/>
          </a:xfrm>
          <a:prstGeom prst="rect">
            <a:avLst/>
          </a:prstGeom>
        </p:spPr>
      </p:pic>
      <p:sp>
        <p:nvSpPr>
          <p:cNvPr id="25" name="TextBox 38"/>
          <p:cNvSpPr txBox="1"/>
          <p:nvPr/>
        </p:nvSpPr>
        <p:spPr>
          <a:xfrm>
            <a:off x="3106479" y="8837100"/>
            <a:ext cx="8421714" cy="137217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912"/>
              </a:lnSpc>
            </a:pPr>
            <a:r>
              <a:rPr lang="ru-RU" sz="4400" dirty="0" smtClean="0">
                <a:solidFill>
                  <a:srgbClr val="477BA2"/>
                </a:solidFill>
                <a:latin typeface="Bahnschrift SemiBold SemiConden" panose="020B0502040204020203" pitchFamily="34" charset="0"/>
                <a:ea typeface="Montserrat"/>
                <a:cs typeface="Montserrat"/>
                <a:sym typeface="Montserrat"/>
              </a:rPr>
              <a:t>Мокшина Юлия Львовна</a:t>
            </a:r>
          </a:p>
          <a:p>
            <a:pPr algn="l">
              <a:lnSpc>
                <a:spcPts val="4900"/>
              </a:lnSpc>
            </a:pPr>
            <a:r>
              <a:rPr lang="ru-RU" sz="2200" dirty="0">
                <a:solidFill>
                  <a:srgbClr val="477BA2"/>
                </a:solidFill>
                <a:latin typeface="Bahnschrift Light Condensed" panose="020B0502040204020203" pitchFamily="34" charset="0"/>
                <a:ea typeface="Montserrat"/>
                <a:cs typeface="Montserrat"/>
                <a:sym typeface="Montserrat"/>
              </a:rPr>
              <a:t>з</a:t>
            </a:r>
            <a:r>
              <a:rPr lang="ru-RU" sz="2200" dirty="0" smtClean="0">
                <a:solidFill>
                  <a:srgbClr val="477BA2"/>
                </a:solidFill>
                <a:latin typeface="Bahnschrift Light Condensed" panose="020B0502040204020203" pitchFamily="34" charset="0"/>
                <a:ea typeface="Montserrat"/>
                <a:cs typeface="Montserrat"/>
                <a:sym typeface="Montserrat"/>
              </a:rPr>
              <a:t>аместитель директора ГБУ ИМЦ </a:t>
            </a:r>
          </a:p>
          <a:p>
            <a:pPr algn="l">
              <a:lnSpc>
                <a:spcPts val="1900"/>
              </a:lnSpc>
            </a:pPr>
            <a:r>
              <a:rPr lang="ru-RU" sz="2200" dirty="0" smtClean="0">
                <a:solidFill>
                  <a:srgbClr val="477BA2"/>
                </a:solidFill>
                <a:latin typeface="Bahnschrift Light Condensed" panose="020B0502040204020203" pitchFamily="34" charset="0"/>
                <a:ea typeface="Montserrat"/>
                <a:cs typeface="Montserrat"/>
                <a:sym typeface="Montserrat"/>
              </a:rPr>
              <a:t>Невского района Санкт-Петербурга, </a:t>
            </a:r>
            <a:r>
              <a:rPr lang="ru-RU" sz="2200" dirty="0" err="1" smtClean="0">
                <a:solidFill>
                  <a:srgbClr val="477BA2"/>
                </a:solidFill>
                <a:latin typeface="Bahnschrift Light Condensed" panose="020B0502040204020203" pitchFamily="34" charset="0"/>
                <a:ea typeface="Montserrat"/>
                <a:cs typeface="Montserrat"/>
                <a:sym typeface="Montserrat"/>
              </a:rPr>
              <a:t>к.п.н</a:t>
            </a:r>
            <a:r>
              <a:rPr lang="ru-RU" sz="2200" dirty="0" smtClean="0">
                <a:solidFill>
                  <a:srgbClr val="477BA2"/>
                </a:solidFill>
                <a:latin typeface="Bahnschrift Light Condensed" panose="020B0502040204020203" pitchFamily="34" charset="0"/>
                <a:ea typeface="Montserrat"/>
                <a:cs typeface="Montserrat"/>
                <a:sym typeface="Montserrat"/>
              </a:rPr>
              <a:t>.</a:t>
            </a:r>
            <a:endParaRPr lang="en-US" sz="2200" dirty="0">
              <a:solidFill>
                <a:srgbClr val="477BA2"/>
              </a:solidFill>
              <a:latin typeface="Bahnschrift Light Condensed" panose="020B0502040204020203" pitchFamily="34" charset="0"/>
              <a:ea typeface="Montserrat"/>
              <a:cs typeface="Montserrat"/>
              <a:sym typeface="Montserrat"/>
            </a:endParaRPr>
          </a:p>
        </p:txBody>
      </p:sp>
      <p:sp>
        <p:nvSpPr>
          <p:cNvPr id="28" name="Freeform 33"/>
          <p:cNvSpPr/>
          <p:nvPr/>
        </p:nvSpPr>
        <p:spPr>
          <a:xfrm>
            <a:off x="938166" y="8829676"/>
            <a:ext cx="428625" cy="428625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1A517B"/>
          </a:solidFill>
        </p:spPr>
      </p:sp>
      <p:sp>
        <p:nvSpPr>
          <p:cNvPr id="29" name="Freeform 33"/>
          <p:cNvSpPr/>
          <p:nvPr/>
        </p:nvSpPr>
        <p:spPr>
          <a:xfrm>
            <a:off x="1620119" y="8827942"/>
            <a:ext cx="428625" cy="428625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1A517B"/>
          </a:solidFill>
        </p:spPr>
      </p:sp>
      <p:sp>
        <p:nvSpPr>
          <p:cNvPr id="31" name="Freeform 33"/>
          <p:cNvSpPr/>
          <p:nvPr/>
        </p:nvSpPr>
        <p:spPr>
          <a:xfrm>
            <a:off x="2339159" y="8827941"/>
            <a:ext cx="428625" cy="428625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1A517B"/>
          </a:solid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02C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Прямоугольник 60"/>
          <p:cNvSpPr/>
          <p:nvPr/>
        </p:nvSpPr>
        <p:spPr>
          <a:xfrm>
            <a:off x="-92301" y="-173583"/>
            <a:ext cx="21640800" cy="107272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Freeform 3"/>
          <p:cNvSpPr/>
          <p:nvPr/>
        </p:nvSpPr>
        <p:spPr>
          <a:xfrm>
            <a:off x="12711363" y="-242167"/>
            <a:ext cx="10005610" cy="10989310"/>
          </a:xfrm>
          <a:custGeom>
            <a:avLst/>
            <a:gdLst/>
            <a:ahLst/>
            <a:cxnLst/>
            <a:rect l="l" t="t" r="r" b="b"/>
            <a:pathLst>
              <a:path w="635974" h="698500">
                <a:moveTo>
                  <a:pt x="635974" y="349250"/>
                </a:moveTo>
                <a:lnTo>
                  <a:pt x="432774" y="698500"/>
                </a:lnTo>
                <a:lnTo>
                  <a:pt x="203200" y="698500"/>
                </a:lnTo>
                <a:lnTo>
                  <a:pt x="0" y="349250"/>
                </a:lnTo>
                <a:lnTo>
                  <a:pt x="203200" y="0"/>
                </a:lnTo>
                <a:lnTo>
                  <a:pt x="432774" y="0"/>
                </a:lnTo>
                <a:lnTo>
                  <a:pt x="635974" y="349250"/>
                </a:lnTo>
                <a:close/>
              </a:path>
            </a:pathLst>
          </a:custGeom>
          <a:solidFill>
            <a:srgbClr val="1A517B"/>
          </a:solidFill>
          <a:ln cap="sq">
            <a:noFill/>
            <a:prstDash val="solid"/>
            <a:miter/>
          </a:ln>
        </p:spPr>
      </p:sp>
      <p:sp>
        <p:nvSpPr>
          <p:cNvPr id="4" name="TextBox 4"/>
          <p:cNvSpPr txBox="1"/>
          <p:nvPr/>
        </p:nvSpPr>
        <p:spPr>
          <a:xfrm>
            <a:off x="16041166" y="-885447"/>
            <a:ext cx="6409107" cy="11588727"/>
          </a:xfrm>
          <a:prstGeom prst="rect">
            <a:avLst/>
          </a:prstGeom>
          <a:solidFill>
            <a:srgbClr val="1A517B"/>
          </a:solidFill>
        </p:spPr>
        <p:txBody>
          <a:bodyPr lIns="50800" tIns="50800" rIns="50800" bIns="50800" rtlCol="0" anchor="ctr"/>
          <a:lstStyle/>
          <a:p>
            <a:pPr algn="ctr">
              <a:lnSpc>
                <a:spcPts val="3359"/>
              </a:lnSpc>
            </a:pPr>
            <a:endParaRPr/>
          </a:p>
        </p:txBody>
      </p:sp>
      <p:grpSp>
        <p:nvGrpSpPr>
          <p:cNvPr id="5" name="Group 5"/>
          <p:cNvGrpSpPr/>
          <p:nvPr/>
        </p:nvGrpSpPr>
        <p:grpSpPr>
          <a:xfrm>
            <a:off x="12467826" y="4964973"/>
            <a:ext cx="9738910" cy="11564340"/>
            <a:chOff x="0" y="0"/>
            <a:chExt cx="588242" cy="698500"/>
          </a:xfrm>
          <a:solidFill>
            <a:srgbClr val="1A517B"/>
          </a:solidFill>
        </p:grpSpPr>
        <p:sp>
          <p:nvSpPr>
            <p:cNvPr id="6" name="Freeform 6"/>
            <p:cNvSpPr/>
            <p:nvPr/>
          </p:nvSpPr>
          <p:spPr>
            <a:xfrm>
              <a:off x="0" y="0"/>
              <a:ext cx="588242" cy="698500"/>
            </a:xfrm>
            <a:custGeom>
              <a:avLst/>
              <a:gdLst/>
              <a:ahLst/>
              <a:cxnLst/>
              <a:rect l="l" t="t" r="r" b="b"/>
              <a:pathLst>
                <a:path w="588242" h="698500">
                  <a:moveTo>
                    <a:pt x="588242" y="349250"/>
                  </a:moveTo>
                  <a:lnTo>
                    <a:pt x="385042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385042" y="0"/>
                  </a:lnTo>
                  <a:lnTo>
                    <a:pt x="588242" y="349250"/>
                  </a:lnTo>
                  <a:close/>
                </a:path>
              </a:pathLst>
            </a:custGeom>
            <a:grpFill/>
            <a:ln cap="sq">
              <a:noFill/>
              <a:prstDash val="solid"/>
              <a:miter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114300" y="-38100"/>
              <a:ext cx="359642" cy="736600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sp>
        <p:nvSpPr>
          <p:cNvPr id="24" name="TextBox 24"/>
          <p:cNvSpPr txBox="1"/>
          <p:nvPr/>
        </p:nvSpPr>
        <p:spPr>
          <a:xfrm>
            <a:off x="-2584803" y="635048"/>
            <a:ext cx="12093978" cy="764523"/>
          </a:xfrm>
          <a:prstGeom prst="rect">
            <a:avLst/>
          </a:prstGeom>
          <a:solidFill>
            <a:srgbClr val="1A517B"/>
          </a:solidFill>
        </p:spPr>
        <p:txBody>
          <a:bodyPr lIns="50800" tIns="50800" rIns="50800" bIns="50800" rtlCol="0" anchor="ctr"/>
          <a:lstStyle/>
          <a:p>
            <a:pPr algn="ctr">
              <a:lnSpc>
                <a:spcPts val="2659"/>
              </a:lnSpc>
            </a:pPr>
            <a:endParaRPr/>
          </a:p>
        </p:txBody>
      </p:sp>
      <p:sp>
        <p:nvSpPr>
          <p:cNvPr id="65" name="Freeform 23"/>
          <p:cNvSpPr/>
          <p:nvPr/>
        </p:nvSpPr>
        <p:spPr>
          <a:xfrm>
            <a:off x="-1954345" y="216882"/>
            <a:ext cx="12568168" cy="964217"/>
          </a:xfrm>
          <a:custGeom>
            <a:avLst/>
            <a:gdLst/>
            <a:ahLst/>
            <a:cxnLst/>
            <a:rect l="l" t="t" r="r" b="b"/>
            <a:pathLst>
              <a:path w="5385717" h="343860">
                <a:moveTo>
                  <a:pt x="203200" y="0"/>
                </a:moveTo>
                <a:lnTo>
                  <a:pt x="5385717" y="0"/>
                </a:lnTo>
                <a:lnTo>
                  <a:pt x="5182517" y="343860"/>
                </a:lnTo>
                <a:lnTo>
                  <a:pt x="0" y="343860"/>
                </a:lnTo>
                <a:lnTo>
                  <a:pt x="203200" y="0"/>
                </a:lnTo>
                <a:close/>
              </a:path>
            </a:pathLst>
          </a:custGeom>
          <a:solidFill>
            <a:srgbClr val="477BA2"/>
          </a:solidFill>
        </p:spPr>
      </p:sp>
      <p:sp>
        <p:nvSpPr>
          <p:cNvPr id="23" name="Freeform 23"/>
          <p:cNvSpPr/>
          <p:nvPr/>
        </p:nvSpPr>
        <p:spPr>
          <a:xfrm>
            <a:off x="-1840069" y="696846"/>
            <a:ext cx="12568168" cy="1073553"/>
          </a:xfrm>
          <a:custGeom>
            <a:avLst/>
            <a:gdLst/>
            <a:ahLst/>
            <a:cxnLst/>
            <a:rect l="l" t="t" r="r" b="b"/>
            <a:pathLst>
              <a:path w="5385717" h="343860">
                <a:moveTo>
                  <a:pt x="203200" y="0"/>
                </a:moveTo>
                <a:lnTo>
                  <a:pt x="5385717" y="0"/>
                </a:lnTo>
                <a:lnTo>
                  <a:pt x="5182517" y="343860"/>
                </a:lnTo>
                <a:lnTo>
                  <a:pt x="0" y="343860"/>
                </a:lnTo>
                <a:lnTo>
                  <a:pt x="203200" y="0"/>
                </a:lnTo>
                <a:close/>
              </a:path>
            </a:pathLst>
          </a:custGeom>
          <a:solidFill>
            <a:srgbClr val="1A517B"/>
          </a:solidFill>
        </p:spPr>
      </p:sp>
      <p:sp>
        <p:nvSpPr>
          <p:cNvPr id="26" name="TextBox 26"/>
          <p:cNvSpPr txBox="1"/>
          <p:nvPr/>
        </p:nvSpPr>
        <p:spPr>
          <a:xfrm>
            <a:off x="2031346" y="1034800"/>
            <a:ext cx="7038209" cy="482633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719"/>
              </a:lnSpc>
            </a:pPr>
            <a:r>
              <a:rPr lang="ru-RU" sz="4000" b="1" dirty="0">
                <a:solidFill>
                  <a:schemeClr val="bg1"/>
                </a:solidFill>
                <a:latin typeface="Bahnschrift SemiBold SemiConden" panose="020B0502040204020203" pitchFamily="34" charset="0"/>
                <a:ea typeface="Montserrat Bold"/>
                <a:cs typeface="Montserrat Bold"/>
                <a:sym typeface="Montserrat Bold"/>
              </a:rPr>
              <a:t>Кейс по </a:t>
            </a:r>
            <a:r>
              <a:rPr lang="en-US" sz="4000" b="1" dirty="0">
                <a:solidFill>
                  <a:schemeClr val="bg1"/>
                </a:solidFill>
                <a:latin typeface="Bahnschrift SemiBold SemiConden" panose="020B0502040204020203" pitchFamily="34" charset="0"/>
                <a:ea typeface="Montserrat Bold"/>
                <a:cs typeface="Montserrat Bold"/>
                <a:sym typeface="Montserrat Bold"/>
              </a:rPr>
              <a:t>Scrum</a:t>
            </a:r>
          </a:p>
        </p:txBody>
      </p:sp>
      <p:sp>
        <p:nvSpPr>
          <p:cNvPr id="66" name="Freeform 3"/>
          <p:cNvSpPr/>
          <p:nvPr/>
        </p:nvSpPr>
        <p:spPr>
          <a:xfrm>
            <a:off x="14360172" y="-221489"/>
            <a:ext cx="10005610" cy="10989310"/>
          </a:xfrm>
          <a:custGeom>
            <a:avLst/>
            <a:gdLst/>
            <a:ahLst/>
            <a:cxnLst/>
            <a:rect l="l" t="t" r="r" b="b"/>
            <a:pathLst>
              <a:path w="635974" h="698500">
                <a:moveTo>
                  <a:pt x="635974" y="349250"/>
                </a:moveTo>
                <a:lnTo>
                  <a:pt x="432774" y="698500"/>
                </a:lnTo>
                <a:lnTo>
                  <a:pt x="203200" y="698500"/>
                </a:lnTo>
                <a:lnTo>
                  <a:pt x="0" y="349250"/>
                </a:lnTo>
                <a:lnTo>
                  <a:pt x="203200" y="0"/>
                </a:lnTo>
                <a:lnTo>
                  <a:pt x="432774" y="0"/>
                </a:lnTo>
                <a:lnTo>
                  <a:pt x="635974" y="349250"/>
                </a:lnTo>
                <a:close/>
              </a:path>
            </a:pathLst>
          </a:custGeom>
          <a:solidFill>
            <a:srgbClr val="477BA2"/>
          </a:solidFill>
          <a:ln cap="sq">
            <a:noFill/>
            <a:prstDash val="solid"/>
            <a:miter/>
          </a:ln>
        </p:spPr>
      </p:sp>
      <p:sp>
        <p:nvSpPr>
          <p:cNvPr id="15" name="Прямоугольник 14"/>
          <p:cNvSpPr/>
          <p:nvPr/>
        </p:nvSpPr>
        <p:spPr>
          <a:xfrm>
            <a:off x="730639" y="2092302"/>
            <a:ext cx="114896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ru-RU" sz="2400" b="1" dirty="0">
                <a:solidFill>
                  <a:srgbClr val="002060"/>
                </a:solidFill>
                <a:latin typeface="Bahnschrift Light SemiCondensed" panose="020B0502040204020203" pitchFamily="34" charset="0"/>
              </a:rPr>
              <a:t>Задача – разработка программы развития ОУ на 2025-2029 гг.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117876" y="9237583"/>
            <a:ext cx="1979068" cy="4257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lnSpc>
                <a:spcPts val="1300"/>
              </a:lnSpc>
            </a:pPr>
            <a:r>
              <a:rPr lang="ru-RU" sz="1400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Владелец продукта </a:t>
            </a:r>
          </a:p>
          <a:p>
            <a:pPr fontAlgn="base">
              <a:lnSpc>
                <a:spcPts val="1300"/>
              </a:lnSpc>
            </a:pPr>
            <a:r>
              <a:rPr lang="ru-RU" sz="1400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+ </a:t>
            </a:r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Scrum</a:t>
            </a:r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</a:rPr>
              <a:t>-</a:t>
            </a:r>
            <a:r>
              <a:rPr lang="ru-RU" sz="1400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мастер</a:t>
            </a:r>
            <a:endParaRPr lang="ru-RU" sz="1400" b="1" i="0" dirty="0"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257747" y="9923023"/>
            <a:ext cx="5638487" cy="259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ts val="1300"/>
              </a:lnSpc>
            </a:pPr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Scrum</a:t>
            </a:r>
            <a:r>
              <a:rPr lang="ru-RU" sz="1400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-мастер + команда разработки</a:t>
            </a:r>
            <a:endParaRPr lang="ru-RU" sz="1400" b="1" i="0" dirty="0"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0981482" y="9246520"/>
            <a:ext cx="2146934" cy="5924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lnSpc>
                <a:spcPts val="1300"/>
              </a:lnSpc>
            </a:pPr>
            <a:r>
              <a:rPr lang="ru-RU" sz="1400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Владелец продукта </a:t>
            </a:r>
          </a:p>
          <a:p>
            <a:pPr fontAlgn="base">
              <a:lnSpc>
                <a:spcPts val="1300"/>
              </a:lnSpc>
            </a:pPr>
            <a:r>
              <a:rPr lang="ru-RU" sz="1400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+ </a:t>
            </a:r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Scrum</a:t>
            </a:r>
            <a:r>
              <a:rPr lang="ru-RU" sz="1400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-мастер </a:t>
            </a:r>
          </a:p>
          <a:p>
            <a:pPr fontAlgn="base">
              <a:lnSpc>
                <a:spcPts val="1300"/>
              </a:lnSpc>
            </a:pPr>
            <a:r>
              <a:rPr lang="ru-RU" sz="1400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+ команда разработки</a:t>
            </a:r>
            <a:endParaRPr lang="ru-RU" sz="1400" b="1" i="0" dirty="0"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730639" y="2873278"/>
            <a:ext cx="331847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ru-RU" sz="2000" b="1" dirty="0" smtClean="0">
                <a:solidFill>
                  <a:srgbClr val="002060"/>
                </a:solidFill>
                <a:latin typeface="Bahnschrift Light SemiCondensed" panose="020B0502040204020203" pitchFamily="34" charset="0"/>
              </a:rPr>
              <a:t>Владелец продукта – </a:t>
            </a:r>
            <a:r>
              <a:rPr lang="ru-RU" sz="2000" dirty="0" smtClean="0">
                <a:solidFill>
                  <a:srgbClr val="002060"/>
                </a:solidFill>
                <a:latin typeface="Bahnschrift Light SemiCondensed" panose="020B0502040204020203" pitchFamily="34" charset="0"/>
              </a:rPr>
              <a:t>?</a:t>
            </a:r>
          </a:p>
          <a:p>
            <a:pPr algn="just" fontAlgn="base"/>
            <a:r>
              <a:rPr lang="en-US" sz="2000" b="1" i="0" dirty="0" smtClean="0">
                <a:solidFill>
                  <a:srgbClr val="002060"/>
                </a:solidFill>
                <a:effectLst/>
                <a:latin typeface="Bahnschrift Light SemiCondensed" panose="020B0502040204020203" pitchFamily="34" charset="0"/>
              </a:rPr>
              <a:t>Scrum-</a:t>
            </a:r>
            <a:r>
              <a:rPr lang="ru-RU" sz="2000" b="1" i="0" dirty="0" smtClean="0">
                <a:solidFill>
                  <a:srgbClr val="002060"/>
                </a:solidFill>
                <a:effectLst/>
                <a:latin typeface="Bahnschrift Light SemiCondensed" panose="020B0502040204020203" pitchFamily="34" charset="0"/>
              </a:rPr>
              <a:t>мастер – </a:t>
            </a:r>
            <a:r>
              <a:rPr lang="ru-RU" sz="2000" i="0" dirty="0" smtClean="0">
                <a:solidFill>
                  <a:srgbClr val="002060"/>
                </a:solidFill>
                <a:effectLst/>
                <a:latin typeface="Bahnschrift Light SemiCondensed" panose="020B0502040204020203" pitchFamily="34" charset="0"/>
              </a:rPr>
              <a:t>?</a:t>
            </a:r>
          </a:p>
          <a:p>
            <a:pPr algn="just" fontAlgn="base"/>
            <a:r>
              <a:rPr lang="ru-RU" sz="2000" b="1" dirty="0" smtClean="0">
                <a:solidFill>
                  <a:srgbClr val="002060"/>
                </a:solidFill>
                <a:latin typeface="Bahnschrift Light SemiCondensed" panose="020B0502040204020203" pitchFamily="34" charset="0"/>
              </a:rPr>
              <a:t>Команда разработки – </a:t>
            </a:r>
            <a:r>
              <a:rPr lang="ru-RU" sz="2000" dirty="0" smtClean="0">
                <a:solidFill>
                  <a:srgbClr val="002060"/>
                </a:solidFill>
                <a:latin typeface="Bahnschrift Light SemiCondensed" panose="020B0502040204020203" pitchFamily="34" charset="0"/>
              </a:rPr>
              <a:t>?</a:t>
            </a:r>
            <a:endParaRPr lang="ru-RU" sz="2000" i="0" dirty="0">
              <a:solidFill>
                <a:srgbClr val="002060"/>
              </a:solidFill>
              <a:effectLst/>
              <a:latin typeface="Bahnschrift Light SemiCondensed" panose="020B0502040204020203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713977" y="4000500"/>
            <a:ext cx="22716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ru-RU" b="1" dirty="0" smtClean="0">
                <a:solidFill>
                  <a:srgbClr val="002060"/>
                </a:solidFill>
                <a:latin typeface="Bahnschrift Light SemiCondensed" panose="020B0502040204020203" pitchFamily="34" charset="0"/>
              </a:rPr>
              <a:t>Задачи проекта: </a:t>
            </a:r>
            <a:endParaRPr lang="ru-RU" i="0" dirty="0">
              <a:solidFill>
                <a:srgbClr val="002060"/>
              </a:solidFill>
              <a:effectLst/>
              <a:latin typeface="Bahnschrift Light SemiCondensed" panose="020B0502040204020203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2413046" y="4070508"/>
            <a:ext cx="10054780" cy="20672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ts val="2200"/>
              </a:lnSpc>
            </a:pPr>
            <a:r>
              <a:rPr lang="ru-RU" sz="2000" i="0" dirty="0" smtClean="0">
                <a:solidFill>
                  <a:srgbClr val="002060"/>
                </a:solidFill>
                <a:effectLst/>
                <a:latin typeface="Bahnschrift Light SemiCondensed" panose="020B0502040204020203" pitchFamily="34" charset="0"/>
              </a:rPr>
              <a:t>Провести самодиагностику, проанализировать результаты реализации предыдущей программы развития, определить сильные и слабые стороны ОУ (</a:t>
            </a:r>
            <a:r>
              <a:rPr lang="en-US" sz="2000" i="0" dirty="0" smtClean="0">
                <a:solidFill>
                  <a:srgbClr val="002060"/>
                </a:solidFill>
                <a:effectLst/>
                <a:latin typeface="Bahnschrift Light SemiCondensed" panose="020B0502040204020203" pitchFamily="34" charset="0"/>
              </a:rPr>
              <a:t>SWOT</a:t>
            </a:r>
            <a:r>
              <a:rPr lang="ru-RU" sz="2000" i="0" dirty="0" smtClean="0">
                <a:solidFill>
                  <a:srgbClr val="002060"/>
                </a:solidFill>
                <a:effectLst/>
                <a:latin typeface="Bahnschrift Light SemiCondensed" panose="020B0502040204020203" pitchFamily="34" charset="0"/>
              </a:rPr>
              <a:t>-анализ), сформулировать задачи новой программы развития в соответствии с магистральными направлениями «Школы </a:t>
            </a:r>
            <a:r>
              <a:rPr lang="ru-RU" sz="2000" dirty="0" err="1">
                <a:solidFill>
                  <a:srgbClr val="002060"/>
                </a:solidFill>
                <a:latin typeface="Bahnschrift Light SemiCondensed" panose="020B0502040204020203" pitchFamily="34" charset="0"/>
              </a:rPr>
              <a:t>М</a:t>
            </a:r>
            <a:r>
              <a:rPr lang="ru-RU" sz="2000" i="0" dirty="0" err="1" smtClean="0">
                <a:solidFill>
                  <a:srgbClr val="002060"/>
                </a:solidFill>
                <a:effectLst/>
                <a:latin typeface="Bahnschrift Light SemiCondensed" panose="020B0502040204020203" pitchFamily="34" charset="0"/>
              </a:rPr>
              <a:t>инпросвещения</a:t>
            </a:r>
            <a:r>
              <a:rPr lang="ru-RU" sz="2000" i="0" dirty="0" smtClean="0">
                <a:solidFill>
                  <a:srgbClr val="002060"/>
                </a:solidFill>
                <a:effectLst/>
                <a:latin typeface="Bahnschrift Light SemiCondensed" panose="020B0502040204020203" pitchFamily="34" charset="0"/>
              </a:rPr>
              <a:t>»</a:t>
            </a:r>
            <a:r>
              <a:rPr lang="en-US" sz="2000" i="0" dirty="0" smtClean="0">
                <a:solidFill>
                  <a:srgbClr val="002060"/>
                </a:solidFill>
                <a:effectLst/>
                <a:latin typeface="Bahnschrift Light SemiCondensed" panose="020B0502040204020203" pitchFamily="34" charset="0"/>
              </a:rPr>
              <a:t>/</a:t>
            </a:r>
            <a:r>
              <a:rPr lang="ru-RU" sz="2000" i="0" dirty="0" smtClean="0">
                <a:solidFill>
                  <a:srgbClr val="002060"/>
                </a:solidFill>
                <a:effectLst/>
                <a:latin typeface="Bahnschrift Light SemiCondensed" panose="020B0502040204020203" pitchFamily="34" charset="0"/>
              </a:rPr>
              <a:t>проекта районной программы развития, определиться с количеством проектов программы развития, сформулировать их названия, разработать дорожную карту реализации каждого проекта на год</a:t>
            </a:r>
            <a:r>
              <a:rPr lang="en-US" sz="2000" i="0" dirty="0" smtClean="0">
                <a:solidFill>
                  <a:srgbClr val="002060"/>
                </a:solidFill>
                <a:effectLst/>
                <a:latin typeface="Bahnschrift Light SemiCondensed" panose="020B0502040204020203" pitchFamily="34" charset="0"/>
              </a:rPr>
              <a:t>/</a:t>
            </a:r>
            <a:r>
              <a:rPr lang="ru-RU" sz="2000" i="0" dirty="0" smtClean="0">
                <a:solidFill>
                  <a:srgbClr val="002060"/>
                </a:solidFill>
                <a:effectLst/>
                <a:latin typeface="Bahnschrift Light SemiCondensed" panose="020B0502040204020203" pitchFamily="34" charset="0"/>
              </a:rPr>
              <a:t>5 лет, прописать планируемые результаты реализации программы развития.  </a:t>
            </a:r>
            <a:endParaRPr lang="ru-RU" sz="2000" i="0" dirty="0">
              <a:solidFill>
                <a:srgbClr val="002060"/>
              </a:solidFill>
              <a:effectLst/>
              <a:latin typeface="Bahnschrift Light SemiCondensed" panose="020B0502040204020203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3606509" y="2868457"/>
            <a:ext cx="194394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ru-RU" sz="2000" b="1" dirty="0" smtClean="0">
                <a:solidFill>
                  <a:srgbClr val="002060"/>
                </a:solidFill>
                <a:latin typeface="Bahnschrift Light SemiCondensed" panose="020B0502040204020203" pitchFamily="34" charset="0"/>
              </a:rPr>
              <a:t>Директор ОУ</a:t>
            </a:r>
            <a:endParaRPr lang="ru-RU" sz="2000" i="0" dirty="0">
              <a:solidFill>
                <a:srgbClr val="002060"/>
              </a:solidFill>
              <a:effectLst/>
              <a:latin typeface="Bahnschrift Light SemiCondensed" panose="020B0502040204020203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3611073" y="3162154"/>
            <a:ext cx="466076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ru-RU" sz="2000" b="1" dirty="0" smtClean="0">
                <a:solidFill>
                  <a:srgbClr val="002060"/>
                </a:solidFill>
                <a:latin typeface="Bahnschrift Light SemiCondensed" panose="020B0502040204020203" pitchFamily="34" charset="0"/>
              </a:rPr>
              <a:t>Представитель администрации ОУ</a:t>
            </a:r>
            <a:endParaRPr lang="ru-RU" sz="2000" i="0" dirty="0">
              <a:solidFill>
                <a:srgbClr val="002060"/>
              </a:solidFill>
              <a:effectLst/>
              <a:latin typeface="Bahnschrift Light SemiCondensed" panose="020B0502040204020203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582942" y="3515335"/>
            <a:ext cx="82775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ru-RU" b="1" dirty="0" smtClean="0">
                <a:solidFill>
                  <a:srgbClr val="002060"/>
                </a:solidFill>
                <a:latin typeface="Bahnschrift Light SemiCondensed" panose="020B0502040204020203" pitchFamily="34" charset="0"/>
              </a:rPr>
              <a:t>Администрация, педагоги, родительская общественность и др. ОУ</a:t>
            </a:r>
            <a:endParaRPr lang="ru-RU" i="0" dirty="0">
              <a:solidFill>
                <a:srgbClr val="002060"/>
              </a:solidFill>
              <a:effectLst/>
              <a:latin typeface="Bahnschrift Light SemiCondensed" panose="020B0502040204020203" pitchFamily="34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228600" y="6515099"/>
            <a:ext cx="13909089" cy="3108829"/>
            <a:chOff x="492711" y="6532925"/>
            <a:chExt cx="11737776" cy="2097473"/>
          </a:xfrm>
        </p:grpSpPr>
        <p:sp>
          <p:nvSpPr>
            <p:cNvPr id="34" name="Пятиугольник 33"/>
            <p:cNvSpPr/>
            <p:nvPr/>
          </p:nvSpPr>
          <p:spPr>
            <a:xfrm>
              <a:off x="492711" y="6536475"/>
              <a:ext cx="2271650" cy="1740877"/>
            </a:xfrm>
            <a:prstGeom prst="homePlat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300"/>
                </a:lnSpc>
              </a:pPr>
              <a:r>
                <a:rPr lang="ru-RU" sz="2000" dirty="0" smtClean="0"/>
                <a:t>?</a:t>
              </a:r>
              <a:endParaRPr lang="ru-RU" sz="2000" dirty="0"/>
            </a:p>
          </p:txBody>
        </p:sp>
        <p:sp>
          <p:nvSpPr>
            <p:cNvPr id="35" name="Пятиугольник 34"/>
            <p:cNvSpPr/>
            <p:nvPr/>
          </p:nvSpPr>
          <p:spPr>
            <a:xfrm>
              <a:off x="2318569" y="6728050"/>
              <a:ext cx="5369866" cy="1876148"/>
            </a:xfrm>
            <a:prstGeom prst="homePlat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500"/>
                </a:lnSpc>
              </a:pPr>
              <a:r>
                <a:rPr lang="ru-RU" sz="2000" dirty="0" smtClean="0"/>
                <a:t>Спринт 1.</a:t>
              </a:r>
            </a:p>
            <a:p>
              <a:pPr algn="ctr">
                <a:lnSpc>
                  <a:spcPts val="1500"/>
                </a:lnSpc>
              </a:pPr>
              <a:endParaRPr lang="ru-RU" sz="2000" dirty="0" smtClean="0"/>
            </a:p>
            <a:p>
              <a:pPr algn="ctr">
                <a:lnSpc>
                  <a:spcPts val="1500"/>
                </a:lnSpc>
              </a:pPr>
              <a:r>
                <a:rPr lang="ru-RU" sz="2000" dirty="0" smtClean="0"/>
                <a:t>?</a:t>
              </a:r>
              <a:endParaRPr lang="ru-RU" sz="2000" b="1" dirty="0"/>
            </a:p>
          </p:txBody>
        </p:sp>
        <p:sp>
          <p:nvSpPr>
            <p:cNvPr id="36" name="Пятиугольник 35"/>
            <p:cNvSpPr/>
            <p:nvPr/>
          </p:nvSpPr>
          <p:spPr>
            <a:xfrm>
              <a:off x="7204155" y="6698123"/>
              <a:ext cx="3179707" cy="1932275"/>
            </a:xfrm>
            <a:prstGeom prst="homePlat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600"/>
                </a:lnSpc>
              </a:pPr>
              <a:r>
                <a:rPr lang="ru-RU" sz="2000" dirty="0"/>
                <a:t>Спринт </a:t>
              </a:r>
              <a:r>
                <a:rPr lang="ru-RU" sz="2000" dirty="0" smtClean="0"/>
                <a:t>2.</a:t>
              </a:r>
            </a:p>
            <a:p>
              <a:pPr algn="ctr">
                <a:lnSpc>
                  <a:spcPts val="1600"/>
                </a:lnSpc>
              </a:pPr>
              <a:endParaRPr lang="ru-RU" sz="2000" dirty="0"/>
            </a:p>
            <a:p>
              <a:pPr algn="ctr">
                <a:lnSpc>
                  <a:spcPts val="1600"/>
                </a:lnSpc>
              </a:pPr>
              <a:r>
                <a:rPr lang="ru-RU" sz="2000" dirty="0" smtClean="0"/>
                <a:t>?</a:t>
              </a:r>
              <a:endParaRPr lang="ru-RU" sz="2000" dirty="0"/>
            </a:p>
          </p:txBody>
        </p:sp>
        <p:sp>
          <p:nvSpPr>
            <p:cNvPr id="37" name="Пятиугольник 36"/>
            <p:cNvSpPr/>
            <p:nvPr/>
          </p:nvSpPr>
          <p:spPr>
            <a:xfrm>
              <a:off x="9958837" y="6532925"/>
              <a:ext cx="2271650" cy="1740877"/>
            </a:xfrm>
            <a:prstGeom prst="homePlat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500"/>
                </a:lnSpc>
              </a:pPr>
              <a:r>
                <a:rPr lang="ru-RU" sz="2000" dirty="0" smtClean="0"/>
                <a:t>?</a:t>
              </a:r>
              <a:endParaRPr lang="ru-RU" sz="2000" dirty="0"/>
            </a:p>
          </p:txBody>
        </p:sp>
      </p:grpSp>
      <p:pic>
        <p:nvPicPr>
          <p:cNvPr id="39" name="Рисунок 3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420" y="3010702"/>
            <a:ext cx="5222774" cy="3428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055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02C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Прямоугольник 60"/>
          <p:cNvSpPr/>
          <p:nvPr/>
        </p:nvSpPr>
        <p:spPr>
          <a:xfrm>
            <a:off x="-92301" y="-173583"/>
            <a:ext cx="21640800" cy="107272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Freeform 3"/>
          <p:cNvSpPr/>
          <p:nvPr/>
        </p:nvSpPr>
        <p:spPr>
          <a:xfrm>
            <a:off x="12711363" y="-242167"/>
            <a:ext cx="10005610" cy="10989310"/>
          </a:xfrm>
          <a:custGeom>
            <a:avLst/>
            <a:gdLst/>
            <a:ahLst/>
            <a:cxnLst/>
            <a:rect l="l" t="t" r="r" b="b"/>
            <a:pathLst>
              <a:path w="635974" h="698500">
                <a:moveTo>
                  <a:pt x="635974" y="349250"/>
                </a:moveTo>
                <a:lnTo>
                  <a:pt x="432774" y="698500"/>
                </a:lnTo>
                <a:lnTo>
                  <a:pt x="203200" y="698500"/>
                </a:lnTo>
                <a:lnTo>
                  <a:pt x="0" y="349250"/>
                </a:lnTo>
                <a:lnTo>
                  <a:pt x="203200" y="0"/>
                </a:lnTo>
                <a:lnTo>
                  <a:pt x="432774" y="0"/>
                </a:lnTo>
                <a:lnTo>
                  <a:pt x="635974" y="349250"/>
                </a:lnTo>
                <a:close/>
              </a:path>
            </a:pathLst>
          </a:custGeom>
          <a:solidFill>
            <a:srgbClr val="1A517B"/>
          </a:solidFill>
          <a:ln cap="sq">
            <a:noFill/>
            <a:prstDash val="solid"/>
            <a:miter/>
          </a:ln>
        </p:spPr>
      </p:sp>
      <p:sp>
        <p:nvSpPr>
          <p:cNvPr id="4" name="TextBox 4"/>
          <p:cNvSpPr txBox="1"/>
          <p:nvPr/>
        </p:nvSpPr>
        <p:spPr>
          <a:xfrm>
            <a:off x="16041166" y="-885447"/>
            <a:ext cx="6409107" cy="11588727"/>
          </a:xfrm>
          <a:prstGeom prst="rect">
            <a:avLst/>
          </a:prstGeom>
          <a:solidFill>
            <a:srgbClr val="1A517B"/>
          </a:solidFill>
        </p:spPr>
        <p:txBody>
          <a:bodyPr lIns="50800" tIns="50800" rIns="50800" bIns="50800" rtlCol="0" anchor="ctr"/>
          <a:lstStyle/>
          <a:p>
            <a:pPr algn="ctr">
              <a:lnSpc>
                <a:spcPts val="3359"/>
              </a:lnSpc>
            </a:pPr>
            <a:endParaRPr/>
          </a:p>
        </p:txBody>
      </p:sp>
      <p:grpSp>
        <p:nvGrpSpPr>
          <p:cNvPr id="5" name="Group 5"/>
          <p:cNvGrpSpPr/>
          <p:nvPr/>
        </p:nvGrpSpPr>
        <p:grpSpPr>
          <a:xfrm>
            <a:off x="12467826" y="4964973"/>
            <a:ext cx="9738910" cy="11564340"/>
            <a:chOff x="0" y="0"/>
            <a:chExt cx="588242" cy="698500"/>
          </a:xfrm>
          <a:solidFill>
            <a:srgbClr val="1A517B"/>
          </a:solidFill>
        </p:grpSpPr>
        <p:sp>
          <p:nvSpPr>
            <p:cNvPr id="6" name="Freeform 6"/>
            <p:cNvSpPr/>
            <p:nvPr/>
          </p:nvSpPr>
          <p:spPr>
            <a:xfrm>
              <a:off x="0" y="0"/>
              <a:ext cx="588242" cy="698500"/>
            </a:xfrm>
            <a:custGeom>
              <a:avLst/>
              <a:gdLst/>
              <a:ahLst/>
              <a:cxnLst/>
              <a:rect l="l" t="t" r="r" b="b"/>
              <a:pathLst>
                <a:path w="588242" h="698500">
                  <a:moveTo>
                    <a:pt x="588242" y="349250"/>
                  </a:moveTo>
                  <a:lnTo>
                    <a:pt x="385042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385042" y="0"/>
                  </a:lnTo>
                  <a:lnTo>
                    <a:pt x="588242" y="349250"/>
                  </a:lnTo>
                  <a:close/>
                </a:path>
              </a:pathLst>
            </a:custGeom>
            <a:grpFill/>
            <a:ln cap="sq">
              <a:noFill/>
              <a:prstDash val="solid"/>
              <a:miter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114300" y="-38100"/>
              <a:ext cx="359642" cy="736600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sp>
        <p:nvSpPr>
          <p:cNvPr id="24" name="TextBox 24"/>
          <p:cNvSpPr txBox="1"/>
          <p:nvPr/>
        </p:nvSpPr>
        <p:spPr>
          <a:xfrm>
            <a:off x="-2584803" y="635048"/>
            <a:ext cx="12093978" cy="764523"/>
          </a:xfrm>
          <a:prstGeom prst="rect">
            <a:avLst/>
          </a:prstGeom>
          <a:solidFill>
            <a:srgbClr val="1A517B"/>
          </a:solidFill>
        </p:spPr>
        <p:txBody>
          <a:bodyPr lIns="50800" tIns="50800" rIns="50800" bIns="50800" rtlCol="0" anchor="ctr"/>
          <a:lstStyle/>
          <a:p>
            <a:pPr algn="ctr">
              <a:lnSpc>
                <a:spcPts val="2659"/>
              </a:lnSpc>
            </a:pPr>
            <a:endParaRPr/>
          </a:p>
        </p:txBody>
      </p:sp>
      <p:sp>
        <p:nvSpPr>
          <p:cNvPr id="65" name="Freeform 23"/>
          <p:cNvSpPr/>
          <p:nvPr/>
        </p:nvSpPr>
        <p:spPr>
          <a:xfrm>
            <a:off x="-1954345" y="216882"/>
            <a:ext cx="12568168" cy="964217"/>
          </a:xfrm>
          <a:custGeom>
            <a:avLst/>
            <a:gdLst/>
            <a:ahLst/>
            <a:cxnLst/>
            <a:rect l="l" t="t" r="r" b="b"/>
            <a:pathLst>
              <a:path w="5385717" h="343860">
                <a:moveTo>
                  <a:pt x="203200" y="0"/>
                </a:moveTo>
                <a:lnTo>
                  <a:pt x="5385717" y="0"/>
                </a:lnTo>
                <a:lnTo>
                  <a:pt x="5182517" y="343860"/>
                </a:lnTo>
                <a:lnTo>
                  <a:pt x="0" y="343860"/>
                </a:lnTo>
                <a:lnTo>
                  <a:pt x="203200" y="0"/>
                </a:lnTo>
                <a:close/>
              </a:path>
            </a:pathLst>
          </a:custGeom>
          <a:solidFill>
            <a:srgbClr val="477BA2"/>
          </a:solidFill>
        </p:spPr>
      </p:sp>
      <p:sp>
        <p:nvSpPr>
          <p:cNvPr id="23" name="Freeform 23"/>
          <p:cNvSpPr/>
          <p:nvPr/>
        </p:nvSpPr>
        <p:spPr>
          <a:xfrm>
            <a:off x="-1840069" y="696846"/>
            <a:ext cx="12568168" cy="1073553"/>
          </a:xfrm>
          <a:custGeom>
            <a:avLst/>
            <a:gdLst/>
            <a:ahLst/>
            <a:cxnLst/>
            <a:rect l="l" t="t" r="r" b="b"/>
            <a:pathLst>
              <a:path w="5385717" h="343860">
                <a:moveTo>
                  <a:pt x="203200" y="0"/>
                </a:moveTo>
                <a:lnTo>
                  <a:pt x="5385717" y="0"/>
                </a:lnTo>
                <a:lnTo>
                  <a:pt x="5182517" y="343860"/>
                </a:lnTo>
                <a:lnTo>
                  <a:pt x="0" y="343860"/>
                </a:lnTo>
                <a:lnTo>
                  <a:pt x="203200" y="0"/>
                </a:lnTo>
                <a:close/>
              </a:path>
            </a:pathLst>
          </a:custGeom>
          <a:solidFill>
            <a:srgbClr val="1A517B"/>
          </a:solidFill>
        </p:spPr>
      </p:sp>
      <p:sp>
        <p:nvSpPr>
          <p:cNvPr id="26" name="TextBox 26"/>
          <p:cNvSpPr txBox="1"/>
          <p:nvPr/>
        </p:nvSpPr>
        <p:spPr>
          <a:xfrm>
            <a:off x="2031346" y="1034800"/>
            <a:ext cx="7038209" cy="482633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719"/>
              </a:lnSpc>
            </a:pPr>
            <a:r>
              <a:rPr lang="ru-RU" sz="4000" b="1" dirty="0">
                <a:solidFill>
                  <a:schemeClr val="bg1"/>
                </a:solidFill>
                <a:latin typeface="Bahnschrift SemiBold SemiConden" panose="020B0502040204020203" pitchFamily="34" charset="0"/>
                <a:ea typeface="Montserrat Bold"/>
                <a:cs typeface="Montserrat Bold"/>
                <a:sym typeface="Montserrat Bold"/>
              </a:rPr>
              <a:t>Кейс по </a:t>
            </a:r>
            <a:r>
              <a:rPr lang="en-US" sz="4000" b="1" dirty="0">
                <a:solidFill>
                  <a:schemeClr val="bg1"/>
                </a:solidFill>
                <a:latin typeface="Bahnschrift SemiBold SemiConden" panose="020B0502040204020203" pitchFamily="34" charset="0"/>
                <a:ea typeface="Montserrat Bold"/>
                <a:cs typeface="Montserrat Bold"/>
                <a:sym typeface="Montserrat Bold"/>
              </a:rPr>
              <a:t>Scrum</a:t>
            </a:r>
          </a:p>
        </p:txBody>
      </p:sp>
      <p:sp>
        <p:nvSpPr>
          <p:cNvPr id="66" name="Freeform 3"/>
          <p:cNvSpPr/>
          <p:nvPr/>
        </p:nvSpPr>
        <p:spPr>
          <a:xfrm>
            <a:off x="14360172" y="-221489"/>
            <a:ext cx="10005610" cy="10989310"/>
          </a:xfrm>
          <a:custGeom>
            <a:avLst/>
            <a:gdLst/>
            <a:ahLst/>
            <a:cxnLst/>
            <a:rect l="l" t="t" r="r" b="b"/>
            <a:pathLst>
              <a:path w="635974" h="698500">
                <a:moveTo>
                  <a:pt x="635974" y="349250"/>
                </a:moveTo>
                <a:lnTo>
                  <a:pt x="432774" y="698500"/>
                </a:lnTo>
                <a:lnTo>
                  <a:pt x="203200" y="698500"/>
                </a:lnTo>
                <a:lnTo>
                  <a:pt x="0" y="349250"/>
                </a:lnTo>
                <a:lnTo>
                  <a:pt x="203200" y="0"/>
                </a:lnTo>
                <a:lnTo>
                  <a:pt x="432774" y="0"/>
                </a:lnTo>
                <a:lnTo>
                  <a:pt x="635974" y="349250"/>
                </a:lnTo>
                <a:close/>
              </a:path>
            </a:pathLst>
          </a:custGeom>
          <a:solidFill>
            <a:srgbClr val="477BA2"/>
          </a:solidFill>
          <a:ln cap="sq">
            <a:noFill/>
            <a:prstDash val="solid"/>
            <a:miter/>
          </a:ln>
        </p:spPr>
      </p:sp>
      <p:sp>
        <p:nvSpPr>
          <p:cNvPr id="15" name="Прямоугольник 14"/>
          <p:cNvSpPr/>
          <p:nvPr/>
        </p:nvSpPr>
        <p:spPr>
          <a:xfrm>
            <a:off x="730639" y="2092302"/>
            <a:ext cx="114896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ru-RU" sz="2400" b="1" dirty="0">
                <a:solidFill>
                  <a:srgbClr val="002060"/>
                </a:solidFill>
                <a:latin typeface="Bahnschrift Light SemiCondensed" panose="020B0502040204020203" pitchFamily="34" charset="0"/>
              </a:rPr>
              <a:t>Задача – разработка программы развития ОУ на 2025-2029 гг.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117876" y="9237583"/>
            <a:ext cx="1979068" cy="4257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lnSpc>
                <a:spcPts val="1300"/>
              </a:lnSpc>
            </a:pPr>
            <a:r>
              <a:rPr lang="ru-RU" sz="1400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Владелец продукта </a:t>
            </a:r>
          </a:p>
          <a:p>
            <a:pPr fontAlgn="base">
              <a:lnSpc>
                <a:spcPts val="1300"/>
              </a:lnSpc>
            </a:pPr>
            <a:r>
              <a:rPr lang="ru-RU" sz="1400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+ </a:t>
            </a:r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Scrum</a:t>
            </a:r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</a:rPr>
              <a:t>-</a:t>
            </a:r>
            <a:r>
              <a:rPr lang="ru-RU" sz="1400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мастер</a:t>
            </a:r>
            <a:endParaRPr lang="ru-RU" sz="1400" b="1" i="0" dirty="0"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257747" y="9923023"/>
            <a:ext cx="5638487" cy="259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ts val="1300"/>
              </a:lnSpc>
            </a:pPr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Scrum</a:t>
            </a:r>
            <a:r>
              <a:rPr lang="ru-RU" sz="1400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-мастер + команда разработки</a:t>
            </a:r>
            <a:endParaRPr lang="ru-RU" sz="1400" b="1" i="0" dirty="0"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0981482" y="9246520"/>
            <a:ext cx="2146934" cy="5924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lnSpc>
                <a:spcPts val="1300"/>
              </a:lnSpc>
            </a:pPr>
            <a:r>
              <a:rPr lang="ru-RU" sz="1400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Владелец продукта </a:t>
            </a:r>
          </a:p>
          <a:p>
            <a:pPr fontAlgn="base">
              <a:lnSpc>
                <a:spcPts val="1300"/>
              </a:lnSpc>
            </a:pPr>
            <a:r>
              <a:rPr lang="ru-RU" sz="1400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+ </a:t>
            </a:r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Scrum</a:t>
            </a:r>
            <a:r>
              <a:rPr lang="ru-RU" sz="1400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-мастер </a:t>
            </a:r>
          </a:p>
          <a:p>
            <a:pPr fontAlgn="base">
              <a:lnSpc>
                <a:spcPts val="1300"/>
              </a:lnSpc>
            </a:pPr>
            <a:r>
              <a:rPr lang="ru-RU" sz="1400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+ команда разработки</a:t>
            </a:r>
            <a:endParaRPr lang="ru-RU" sz="1400" b="1" i="0" dirty="0"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730639" y="2873278"/>
            <a:ext cx="331847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ru-RU" sz="2000" b="1" dirty="0" smtClean="0">
                <a:solidFill>
                  <a:srgbClr val="002060"/>
                </a:solidFill>
                <a:latin typeface="Bahnschrift Light SemiCondensed" panose="020B0502040204020203" pitchFamily="34" charset="0"/>
              </a:rPr>
              <a:t>Владелец продукта – </a:t>
            </a:r>
            <a:r>
              <a:rPr lang="ru-RU" sz="2000" dirty="0" smtClean="0">
                <a:solidFill>
                  <a:srgbClr val="002060"/>
                </a:solidFill>
                <a:latin typeface="Bahnschrift Light SemiCondensed" panose="020B0502040204020203" pitchFamily="34" charset="0"/>
              </a:rPr>
              <a:t>?</a:t>
            </a:r>
          </a:p>
          <a:p>
            <a:pPr algn="just" fontAlgn="base"/>
            <a:r>
              <a:rPr lang="en-US" sz="2000" b="1" i="0" dirty="0" smtClean="0">
                <a:solidFill>
                  <a:srgbClr val="002060"/>
                </a:solidFill>
                <a:effectLst/>
                <a:latin typeface="Bahnschrift Light SemiCondensed" panose="020B0502040204020203" pitchFamily="34" charset="0"/>
              </a:rPr>
              <a:t>Scrum-</a:t>
            </a:r>
            <a:r>
              <a:rPr lang="ru-RU" sz="2000" b="1" i="0" dirty="0" smtClean="0">
                <a:solidFill>
                  <a:srgbClr val="002060"/>
                </a:solidFill>
                <a:effectLst/>
                <a:latin typeface="Bahnschrift Light SemiCondensed" panose="020B0502040204020203" pitchFamily="34" charset="0"/>
              </a:rPr>
              <a:t>мастер – </a:t>
            </a:r>
            <a:r>
              <a:rPr lang="ru-RU" sz="2000" i="0" dirty="0" smtClean="0">
                <a:solidFill>
                  <a:srgbClr val="002060"/>
                </a:solidFill>
                <a:effectLst/>
                <a:latin typeface="Bahnschrift Light SemiCondensed" panose="020B0502040204020203" pitchFamily="34" charset="0"/>
              </a:rPr>
              <a:t>?</a:t>
            </a:r>
          </a:p>
          <a:p>
            <a:pPr algn="just" fontAlgn="base"/>
            <a:r>
              <a:rPr lang="ru-RU" sz="2000" b="1" dirty="0" smtClean="0">
                <a:solidFill>
                  <a:srgbClr val="002060"/>
                </a:solidFill>
                <a:latin typeface="Bahnschrift Light SemiCondensed" panose="020B0502040204020203" pitchFamily="34" charset="0"/>
              </a:rPr>
              <a:t>Команда разработки – </a:t>
            </a:r>
            <a:r>
              <a:rPr lang="ru-RU" sz="2000" dirty="0" smtClean="0">
                <a:solidFill>
                  <a:srgbClr val="002060"/>
                </a:solidFill>
                <a:latin typeface="Bahnschrift Light SemiCondensed" panose="020B0502040204020203" pitchFamily="34" charset="0"/>
              </a:rPr>
              <a:t>?</a:t>
            </a:r>
            <a:endParaRPr lang="ru-RU" sz="2000" i="0" dirty="0">
              <a:solidFill>
                <a:srgbClr val="002060"/>
              </a:solidFill>
              <a:effectLst/>
              <a:latin typeface="Bahnschrift Light SemiCondensed" panose="020B0502040204020203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713977" y="4000500"/>
            <a:ext cx="22716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ru-RU" b="1" dirty="0" smtClean="0">
                <a:solidFill>
                  <a:srgbClr val="002060"/>
                </a:solidFill>
                <a:latin typeface="Bahnschrift Light SemiCondensed" panose="020B0502040204020203" pitchFamily="34" charset="0"/>
              </a:rPr>
              <a:t>Задачи проекта: </a:t>
            </a:r>
            <a:endParaRPr lang="ru-RU" i="0" dirty="0">
              <a:solidFill>
                <a:srgbClr val="002060"/>
              </a:solidFill>
              <a:effectLst/>
              <a:latin typeface="Bahnschrift Light SemiCondensed" panose="020B0502040204020203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2389874" y="4000500"/>
            <a:ext cx="10054780" cy="20672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ts val="2200"/>
              </a:lnSpc>
            </a:pPr>
            <a:r>
              <a:rPr lang="ru-RU" sz="2000" i="0" dirty="0" smtClean="0">
                <a:solidFill>
                  <a:srgbClr val="002060"/>
                </a:solidFill>
                <a:effectLst/>
                <a:latin typeface="Bahnschrift Light SemiCondensed" panose="020B0502040204020203" pitchFamily="34" charset="0"/>
              </a:rPr>
              <a:t>Провести самодиагностику, проанализировать результаты реализации предыдущей программы развития, определить сильные и слабые стороны ОУ (</a:t>
            </a:r>
            <a:r>
              <a:rPr lang="en-US" sz="2000" i="0" dirty="0" smtClean="0">
                <a:solidFill>
                  <a:srgbClr val="002060"/>
                </a:solidFill>
                <a:effectLst/>
                <a:latin typeface="Bahnschrift Light SemiCondensed" panose="020B0502040204020203" pitchFamily="34" charset="0"/>
              </a:rPr>
              <a:t>SWOT</a:t>
            </a:r>
            <a:r>
              <a:rPr lang="ru-RU" sz="2000" i="0" dirty="0" smtClean="0">
                <a:solidFill>
                  <a:srgbClr val="002060"/>
                </a:solidFill>
                <a:effectLst/>
                <a:latin typeface="Bahnschrift Light SemiCondensed" panose="020B0502040204020203" pitchFamily="34" charset="0"/>
              </a:rPr>
              <a:t>-анализ), сформулировать задачи новой программы развития в соответствии с магистральными направлениями «Школы </a:t>
            </a:r>
            <a:r>
              <a:rPr lang="ru-RU" sz="2000" dirty="0" err="1">
                <a:solidFill>
                  <a:srgbClr val="002060"/>
                </a:solidFill>
                <a:latin typeface="Bahnschrift Light SemiCondensed" panose="020B0502040204020203" pitchFamily="34" charset="0"/>
              </a:rPr>
              <a:t>М</a:t>
            </a:r>
            <a:r>
              <a:rPr lang="ru-RU" sz="2000" i="0" dirty="0" err="1" smtClean="0">
                <a:solidFill>
                  <a:srgbClr val="002060"/>
                </a:solidFill>
                <a:effectLst/>
                <a:latin typeface="Bahnschrift Light SemiCondensed" panose="020B0502040204020203" pitchFamily="34" charset="0"/>
              </a:rPr>
              <a:t>инпросвещения</a:t>
            </a:r>
            <a:r>
              <a:rPr lang="ru-RU" sz="2000" i="0" dirty="0" smtClean="0">
                <a:solidFill>
                  <a:srgbClr val="002060"/>
                </a:solidFill>
                <a:effectLst/>
                <a:latin typeface="Bahnschrift Light SemiCondensed" panose="020B0502040204020203" pitchFamily="34" charset="0"/>
              </a:rPr>
              <a:t>»</a:t>
            </a:r>
            <a:r>
              <a:rPr lang="en-US" sz="2000" i="0" dirty="0" smtClean="0">
                <a:solidFill>
                  <a:srgbClr val="002060"/>
                </a:solidFill>
                <a:effectLst/>
                <a:latin typeface="Bahnschrift Light SemiCondensed" panose="020B0502040204020203" pitchFamily="34" charset="0"/>
              </a:rPr>
              <a:t>/</a:t>
            </a:r>
            <a:r>
              <a:rPr lang="ru-RU" sz="2000" i="0" dirty="0" smtClean="0">
                <a:solidFill>
                  <a:srgbClr val="002060"/>
                </a:solidFill>
                <a:effectLst/>
                <a:latin typeface="Bahnschrift Light SemiCondensed" panose="020B0502040204020203" pitchFamily="34" charset="0"/>
              </a:rPr>
              <a:t>проекта районной программы развития, определиться с количеством проектов программы развития, сформулировать их названия, разработать дорожную карту реализации каждого проекта на год</a:t>
            </a:r>
            <a:r>
              <a:rPr lang="en-US" sz="2000" i="0" dirty="0" smtClean="0">
                <a:solidFill>
                  <a:srgbClr val="002060"/>
                </a:solidFill>
                <a:effectLst/>
                <a:latin typeface="Bahnschrift Light SemiCondensed" panose="020B0502040204020203" pitchFamily="34" charset="0"/>
              </a:rPr>
              <a:t>/</a:t>
            </a:r>
            <a:r>
              <a:rPr lang="ru-RU" sz="2000" i="0" dirty="0" smtClean="0">
                <a:solidFill>
                  <a:srgbClr val="002060"/>
                </a:solidFill>
                <a:effectLst/>
                <a:latin typeface="Bahnschrift Light SemiCondensed" panose="020B0502040204020203" pitchFamily="34" charset="0"/>
              </a:rPr>
              <a:t>5 лет, прописать планируемые результаты реализации программы развития.  </a:t>
            </a:r>
            <a:endParaRPr lang="ru-RU" sz="2000" i="0" dirty="0">
              <a:solidFill>
                <a:srgbClr val="002060"/>
              </a:solidFill>
              <a:effectLst/>
              <a:latin typeface="Bahnschrift Light SemiCondensed" panose="020B0502040204020203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3606509" y="2868457"/>
            <a:ext cx="194394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ru-RU" sz="2000" b="1" dirty="0" smtClean="0">
                <a:solidFill>
                  <a:srgbClr val="002060"/>
                </a:solidFill>
                <a:latin typeface="Bahnschrift Light SemiCondensed" panose="020B0502040204020203" pitchFamily="34" charset="0"/>
              </a:rPr>
              <a:t>Директор ОУ</a:t>
            </a:r>
            <a:endParaRPr lang="ru-RU" sz="2000" i="0" dirty="0">
              <a:solidFill>
                <a:srgbClr val="002060"/>
              </a:solidFill>
              <a:effectLst/>
              <a:latin typeface="Bahnschrift Light SemiCondensed" panose="020B0502040204020203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3611073" y="3162154"/>
            <a:ext cx="466076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ru-RU" sz="2000" b="1" dirty="0" smtClean="0">
                <a:solidFill>
                  <a:srgbClr val="002060"/>
                </a:solidFill>
                <a:latin typeface="Bahnschrift Light SemiCondensed" panose="020B0502040204020203" pitchFamily="34" charset="0"/>
              </a:rPr>
              <a:t>Представитель администрации ОУ</a:t>
            </a:r>
            <a:endParaRPr lang="ru-RU" sz="2000" i="0" dirty="0">
              <a:solidFill>
                <a:srgbClr val="002060"/>
              </a:solidFill>
              <a:effectLst/>
              <a:latin typeface="Bahnschrift Light SemiCondensed" panose="020B0502040204020203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582942" y="3515335"/>
            <a:ext cx="82775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ru-RU" b="1" dirty="0" smtClean="0">
                <a:solidFill>
                  <a:srgbClr val="002060"/>
                </a:solidFill>
                <a:latin typeface="Bahnschrift Light SemiCondensed" panose="020B0502040204020203" pitchFamily="34" charset="0"/>
              </a:rPr>
              <a:t>Администрация, педагоги, родительская общественность и др. ОУ</a:t>
            </a:r>
            <a:endParaRPr lang="ru-RU" i="0" dirty="0">
              <a:solidFill>
                <a:srgbClr val="002060"/>
              </a:solidFill>
              <a:effectLst/>
              <a:latin typeface="Bahnschrift Light SemiCondensed" panose="020B0502040204020203" pitchFamily="34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228600" y="6515099"/>
            <a:ext cx="13909089" cy="3108829"/>
            <a:chOff x="492711" y="6532925"/>
            <a:chExt cx="11737776" cy="2097473"/>
          </a:xfrm>
        </p:grpSpPr>
        <p:sp>
          <p:nvSpPr>
            <p:cNvPr id="34" name="Пятиугольник 33"/>
            <p:cNvSpPr/>
            <p:nvPr/>
          </p:nvSpPr>
          <p:spPr>
            <a:xfrm>
              <a:off x="492711" y="6536475"/>
              <a:ext cx="2271650" cy="1740877"/>
            </a:xfrm>
            <a:prstGeom prst="homePlat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ts val="1300"/>
                </a:lnSpc>
              </a:pPr>
              <a:r>
                <a:rPr lang="ru-RU" sz="2000" dirty="0" smtClean="0"/>
                <a:t>Сбор команды разработки, объяснение правил, определение ключевых задач всего проекта, договоренность о времени</a:t>
              </a:r>
              <a:endParaRPr lang="ru-RU" sz="2000" dirty="0"/>
            </a:p>
          </p:txBody>
        </p:sp>
        <p:sp>
          <p:nvSpPr>
            <p:cNvPr id="35" name="Пятиугольник 34"/>
            <p:cNvSpPr/>
            <p:nvPr/>
          </p:nvSpPr>
          <p:spPr>
            <a:xfrm>
              <a:off x="2318569" y="6728050"/>
              <a:ext cx="5369866" cy="1876148"/>
            </a:xfrm>
            <a:prstGeom prst="homePlat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500"/>
                </a:lnSpc>
              </a:pPr>
              <a:r>
                <a:rPr lang="ru-RU" sz="2000" dirty="0" smtClean="0"/>
                <a:t>Спринт 1.</a:t>
              </a:r>
            </a:p>
            <a:p>
              <a:pPr algn="ctr">
                <a:lnSpc>
                  <a:spcPts val="1500"/>
                </a:lnSpc>
              </a:pPr>
              <a:r>
                <a:rPr lang="ru-RU" sz="2000" dirty="0"/>
                <a:t>Провести самодиагностику, проанализировать результаты реализации предыдущей программы развития, определить сильные и слабые стороны ОУ (SWOT-анализ), сформулировать задачи новой программы развития в соответствии с магистральными направлениями «Школы </a:t>
              </a:r>
              <a:r>
                <a:rPr lang="ru-RU" sz="2000" dirty="0" err="1"/>
                <a:t>минпросвещения</a:t>
              </a:r>
              <a:r>
                <a:rPr lang="ru-RU" sz="2000" dirty="0"/>
                <a:t>»/проекта районной программы развития, определиться с количеством проектов программы развития, сформулировать их </a:t>
              </a:r>
              <a:r>
                <a:rPr lang="ru-RU" sz="2000" dirty="0" smtClean="0"/>
                <a:t>названия.</a:t>
              </a:r>
            </a:p>
            <a:p>
              <a:pPr algn="ctr">
                <a:lnSpc>
                  <a:spcPts val="1500"/>
                </a:lnSpc>
              </a:pPr>
              <a:r>
                <a:rPr lang="ru-RU" sz="2000" b="1" dirty="0" smtClean="0"/>
                <a:t>Ежедневные летучки. </a:t>
              </a:r>
            </a:p>
            <a:p>
              <a:pPr algn="ctr">
                <a:lnSpc>
                  <a:spcPts val="1500"/>
                </a:lnSpc>
              </a:pPr>
              <a:r>
                <a:rPr lang="ru-RU" sz="2000" b="1" dirty="0" smtClean="0"/>
                <a:t>Через 1,5 недели – готовый результат</a:t>
              </a:r>
              <a:endParaRPr lang="ru-RU" sz="2000" b="1" dirty="0"/>
            </a:p>
          </p:txBody>
        </p:sp>
        <p:sp>
          <p:nvSpPr>
            <p:cNvPr id="36" name="Пятиугольник 35"/>
            <p:cNvSpPr/>
            <p:nvPr/>
          </p:nvSpPr>
          <p:spPr>
            <a:xfrm>
              <a:off x="7204155" y="6698123"/>
              <a:ext cx="3179707" cy="1932275"/>
            </a:xfrm>
            <a:prstGeom prst="homePlat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600"/>
                </a:lnSpc>
              </a:pPr>
              <a:r>
                <a:rPr lang="ru-RU" sz="2000" dirty="0"/>
                <a:t>Спринт </a:t>
              </a:r>
              <a:r>
                <a:rPr lang="ru-RU" sz="2000" dirty="0" smtClean="0"/>
                <a:t>2.</a:t>
              </a:r>
              <a:endParaRPr lang="ru-RU" sz="2000" dirty="0"/>
            </a:p>
            <a:p>
              <a:pPr algn="ctr">
                <a:lnSpc>
                  <a:spcPts val="1600"/>
                </a:lnSpc>
              </a:pPr>
              <a:r>
                <a:rPr lang="ru-RU" sz="2000" dirty="0"/>
                <a:t>сформулировать их названия, разработать дорожную карту реализации каждого проекта на год/5 лет, прописать планируемые результаты реализации программы развития. </a:t>
              </a:r>
              <a:r>
                <a:rPr lang="ru-RU" sz="2000" dirty="0" smtClean="0"/>
                <a:t>.</a:t>
              </a:r>
            </a:p>
            <a:p>
              <a:pPr algn="ctr">
                <a:lnSpc>
                  <a:spcPts val="1600"/>
                </a:lnSpc>
              </a:pPr>
              <a:r>
                <a:rPr lang="ru-RU" sz="2000" b="1" dirty="0"/>
                <a:t>Ежедневные летучки. Через 1,5 недели – </a:t>
              </a:r>
              <a:r>
                <a:rPr lang="ru-RU" sz="2000" b="1" dirty="0" smtClean="0"/>
                <a:t>готовый результат</a:t>
              </a:r>
              <a:endParaRPr lang="ru-RU" sz="2000" b="1" dirty="0"/>
            </a:p>
          </p:txBody>
        </p:sp>
        <p:sp>
          <p:nvSpPr>
            <p:cNvPr id="37" name="Пятиугольник 36"/>
            <p:cNvSpPr/>
            <p:nvPr/>
          </p:nvSpPr>
          <p:spPr>
            <a:xfrm>
              <a:off x="9958837" y="6532925"/>
              <a:ext cx="2271650" cy="1740877"/>
            </a:xfrm>
            <a:prstGeom prst="homePlat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500"/>
                </a:lnSpc>
              </a:pPr>
              <a:r>
                <a:rPr lang="ru-RU" sz="2000" dirty="0" smtClean="0"/>
                <a:t>Представление продукта владельцу</a:t>
              </a:r>
            </a:p>
            <a:p>
              <a:pPr algn="ctr">
                <a:lnSpc>
                  <a:spcPts val="1500"/>
                </a:lnSpc>
              </a:pPr>
              <a:r>
                <a:rPr lang="ru-RU" sz="2000" dirty="0" smtClean="0"/>
                <a:t>4 неделя</a:t>
              </a:r>
              <a:endParaRPr lang="ru-RU" sz="2000" dirty="0"/>
            </a:p>
          </p:txBody>
        </p:sp>
      </p:grpSp>
      <p:pic>
        <p:nvPicPr>
          <p:cNvPr id="39" name="Рисунок 3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420" y="3010702"/>
            <a:ext cx="5222774" cy="3428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413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02C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Прямоугольник 60"/>
          <p:cNvSpPr/>
          <p:nvPr/>
        </p:nvSpPr>
        <p:spPr>
          <a:xfrm>
            <a:off x="-92301" y="-173583"/>
            <a:ext cx="21640800" cy="107272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Freeform 3"/>
          <p:cNvSpPr/>
          <p:nvPr/>
        </p:nvSpPr>
        <p:spPr>
          <a:xfrm>
            <a:off x="12711363" y="-242167"/>
            <a:ext cx="10005610" cy="10989310"/>
          </a:xfrm>
          <a:custGeom>
            <a:avLst/>
            <a:gdLst/>
            <a:ahLst/>
            <a:cxnLst/>
            <a:rect l="l" t="t" r="r" b="b"/>
            <a:pathLst>
              <a:path w="635974" h="698500">
                <a:moveTo>
                  <a:pt x="635974" y="349250"/>
                </a:moveTo>
                <a:lnTo>
                  <a:pt x="432774" y="698500"/>
                </a:lnTo>
                <a:lnTo>
                  <a:pt x="203200" y="698500"/>
                </a:lnTo>
                <a:lnTo>
                  <a:pt x="0" y="349250"/>
                </a:lnTo>
                <a:lnTo>
                  <a:pt x="203200" y="0"/>
                </a:lnTo>
                <a:lnTo>
                  <a:pt x="432774" y="0"/>
                </a:lnTo>
                <a:lnTo>
                  <a:pt x="635974" y="349250"/>
                </a:lnTo>
                <a:close/>
              </a:path>
            </a:pathLst>
          </a:custGeom>
          <a:solidFill>
            <a:srgbClr val="1A517B"/>
          </a:solidFill>
          <a:ln cap="sq">
            <a:noFill/>
            <a:prstDash val="solid"/>
            <a:miter/>
          </a:ln>
        </p:spPr>
      </p:sp>
      <p:sp>
        <p:nvSpPr>
          <p:cNvPr id="4" name="TextBox 4"/>
          <p:cNvSpPr txBox="1"/>
          <p:nvPr/>
        </p:nvSpPr>
        <p:spPr>
          <a:xfrm>
            <a:off x="16041166" y="-885447"/>
            <a:ext cx="6409107" cy="11588727"/>
          </a:xfrm>
          <a:prstGeom prst="rect">
            <a:avLst/>
          </a:prstGeom>
          <a:solidFill>
            <a:srgbClr val="1A517B"/>
          </a:solidFill>
        </p:spPr>
        <p:txBody>
          <a:bodyPr lIns="50800" tIns="50800" rIns="50800" bIns="50800" rtlCol="0" anchor="ctr"/>
          <a:lstStyle/>
          <a:p>
            <a:pPr algn="ctr">
              <a:lnSpc>
                <a:spcPts val="3359"/>
              </a:lnSpc>
            </a:pPr>
            <a:endParaRPr/>
          </a:p>
        </p:txBody>
      </p:sp>
      <p:grpSp>
        <p:nvGrpSpPr>
          <p:cNvPr id="5" name="Group 5"/>
          <p:cNvGrpSpPr/>
          <p:nvPr/>
        </p:nvGrpSpPr>
        <p:grpSpPr>
          <a:xfrm>
            <a:off x="12467826" y="4964973"/>
            <a:ext cx="9738910" cy="11564340"/>
            <a:chOff x="0" y="0"/>
            <a:chExt cx="588242" cy="698500"/>
          </a:xfrm>
          <a:solidFill>
            <a:srgbClr val="1A517B"/>
          </a:solidFill>
        </p:grpSpPr>
        <p:sp>
          <p:nvSpPr>
            <p:cNvPr id="6" name="Freeform 6"/>
            <p:cNvSpPr/>
            <p:nvPr/>
          </p:nvSpPr>
          <p:spPr>
            <a:xfrm>
              <a:off x="0" y="0"/>
              <a:ext cx="588242" cy="698500"/>
            </a:xfrm>
            <a:custGeom>
              <a:avLst/>
              <a:gdLst/>
              <a:ahLst/>
              <a:cxnLst/>
              <a:rect l="l" t="t" r="r" b="b"/>
              <a:pathLst>
                <a:path w="588242" h="698500">
                  <a:moveTo>
                    <a:pt x="588242" y="349250"/>
                  </a:moveTo>
                  <a:lnTo>
                    <a:pt x="385042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385042" y="0"/>
                  </a:lnTo>
                  <a:lnTo>
                    <a:pt x="588242" y="349250"/>
                  </a:lnTo>
                  <a:close/>
                </a:path>
              </a:pathLst>
            </a:custGeom>
            <a:grpFill/>
            <a:ln cap="sq">
              <a:noFill/>
              <a:prstDash val="solid"/>
              <a:miter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114300" y="-38100"/>
              <a:ext cx="359642" cy="736600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304800" y="2988364"/>
            <a:ext cx="1299760" cy="1092236"/>
          </a:xfrm>
          <a:custGeom>
            <a:avLst/>
            <a:gdLst/>
            <a:ahLst/>
            <a:cxnLst/>
            <a:rect l="l" t="t" r="r" b="b"/>
            <a:pathLst>
              <a:path w="812800" h="698500">
                <a:moveTo>
                  <a:pt x="812800" y="349250"/>
                </a:moveTo>
                <a:lnTo>
                  <a:pt x="609600" y="698500"/>
                </a:lnTo>
                <a:lnTo>
                  <a:pt x="203200" y="698500"/>
                </a:lnTo>
                <a:lnTo>
                  <a:pt x="0" y="349250"/>
                </a:lnTo>
                <a:lnTo>
                  <a:pt x="203200" y="0"/>
                </a:lnTo>
                <a:lnTo>
                  <a:pt x="609600" y="0"/>
                </a:lnTo>
                <a:lnTo>
                  <a:pt x="812800" y="349250"/>
                </a:lnTo>
                <a:close/>
              </a:path>
            </a:pathLst>
          </a:custGeom>
          <a:solidFill>
            <a:srgbClr val="FFFFFF"/>
          </a:solidFill>
          <a:ln w="57150" cap="sq">
            <a:solidFill>
              <a:srgbClr val="1A517B"/>
            </a:solidFill>
            <a:prstDash val="solid"/>
            <a:miter/>
          </a:ln>
        </p:spPr>
      </p:sp>
      <p:sp>
        <p:nvSpPr>
          <p:cNvPr id="14" name="Freeform 14"/>
          <p:cNvSpPr/>
          <p:nvPr/>
        </p:nvSpPr>
        <p:spPr>
          <a:xfrm>
            <a:off x="304800" y="4337763"/>
            <a:ext cx="1299760" cy="1116982"/>
          </a:xfrm>
          <a:custGeom>
            <a:avLst/>
            <a:gdLst/>
            <a:ahLst/>
            <a:cxnLst/>
            <a:rect l="l" t="t" r="r" b="b"/>
            <a:pathLst>
              <a:path w="812800" h="698500">
                <a:moveTo>
                  <a:pt x="812800" y="349250"/>
                </a:moveTo>
                <a:lnTo>
                  <a:pt x="609600" y="698500"/>
                </a:lnTo>
                <a:lnTo>
                  <a:pt x="203200" y="698500"/>
                </a:lnTo>
                <a:lnTo>
                  <a:pt x="0" y="349250"/>
                </a:lnTo>
                <a:lnTo>
                  <a:pt x="203200" y="0"/>
                </a:lnTo>
                <a:lnTo>
                  <a:pt x="609600" y="0"/>
                </a:lnTo>
                <a:lnTo>
                  <a:pt x="812800" y="349250"/>
                </a:lnTo>
                <a:close/>
              </a:path>
            </a:pathLst>
          </a:custGeom>
          <a:solidFill>
            <a:srgbClr val="FFFFFF"/>
          </a:solidFill>
          <a:ln w="57150" cap="sq">
            <a:solidFill>
              <a:srgbClr val="1A517B"/>
            </a:solidFill>
            <a:prstDash val="solid"/>
            <a:miter/>
          </a:ln>
        </p:spPr>
      </p:sp>
      <p:sp>
        <p:nvSpPr>
          <p:cNvPr id="17" name="Freeform 17"/>
          <p:cNvSpPr/>
          <p:nvPr/>
        </p:nvSpPr>
        <p:spPr>
          <a:xfrm>
            <a:off x="304800" y="5734043"/>
            <a:ext cx="1299760" cy="1116982"/>
          </a:xfrm>
          <a:custGeom>
            <a:avLst/>
            <a:gdLst/>
            <a:ahLst/>
            <a:cxnLst/>
            <a:rect l="l" t="t" r="r" b="b"/>
            <a:pathLst>
              <a:path w="812800" h="698500">
                <a:moveTo>
                  <a:pt x="812800" y="349250"/>
                </a:moveTo>
                <a:lnTo>
                  <a:pt x="609600" y="698500"/>
                </a:lnTo>
                <a:lnTo>
                  <a:pt x="203200" y="698500"/>
                </a:lnTo>
                <a:lnTo>
                  <a:pt x="0" y="349250"/>
                </a:lnTo>
                <a:lnTo>
                  <a:pt x="203200" y="0"/>
                </a:lnTo>
                <a:lnTo>
                  <a:pt x="609600" y="0"/>
                </a:lnTo>
                <a:lnTo>
                  <a:pt x="812800" y="349250"/>
                </a:lnTo>
                <a:close/>
              </a:path>
            </a:pathLst>
          </a:custGeom>
          <a:solidFill>
            <a:srgbClr val="FFFFFF"/>
          </a:solidFill>
          <a:ln w="57150" cap="sq">
            <a:solidFill>
              <a:srgbClr val="1A517B"/>
            </a:solidFill>
            <a:prstDash val="solid"/>
            <a:miter/>
          </a:ln>
        </p:spPr>
      </p:sp>
      <p:sp>
        <p:nvSpPr>
          <p:cNvPr id="24" name="TextBox 24"/>
          <p:cNvSpPr txBox="1"/>
          <p:nvPr/>
        </p:nvSpPr>
        <p:spPr>
          <a:xfrm>
            <a:off x="-2584803" y="635048"/>
            <a:ext cx="12093978" cy="764523"/>
          </a:xfrm>
          <a:prstGeom prst="rect">
            <a:avLst/>
          </a:prstGeom>
          <a:solidFill>
            <a:srgbClr val="1A517B"/>
          </a:solidFill>
        </p:spPr>
        <p:txBody>
          <a:bodyPr lIns="50800" tIns="50800" rIns="50800" bIns="50800" rtlCol="0" anchor="ctr"/>
          <a:lstStyle/>
          <a:p>
            <a:pPr algn="ctr">
              <a:lnSpc>
                <a:spcPts val="2659"/>
              </a:lnSpc>
            </a:pPr>
            <a:endParaRPr/>
          </a:p>
        </p:txBody>
      </p:sp>
      <p:sp>
        <p:nvSpPr>
          <p:cNvPr id="28" name="TextBox 28"/>
          <p:cNvSpPr txBox="1"/>
          <p:nvPr/>
        </p:nvSpPr>
        <p:spPr>
          <a:xfrm>
            <a:off x="1887188" y="3138531"/>
            <a:ext cx="9069555" cy="61555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400"/>
              </a:lnSpc>
            </a:pPr>
            <a:r>
              <a:rPr lang="ru-RU" sz="2000" b="1" u="sng" dirty="0" smtClean="0">
                <a:solidFill>
                  <a:srgbClr val="1A517B"/>
                </a:solidFill>
                <a:latin typeface="Bahnschrift SemiBold SemiConden" panose="020B0502040204020203" pitchFamily="34" charset="0"/>
                <a:ea typeface="Montserrat Bold"/>
                <a:cs typeface="Montserrat Bold"/>
                <a:sym typeface="Montserrat Bold"/>
              </a:rPr>
              <a:t>Кросс-функциональность</a:t>
            </a:r>
            <a:r>
              <a:rPr lang="ru-RU" sz="2000" b="1" dirty="0">
                <a:solidFill>
                  <a:srgbClr val="1A517B"/>
                </a:solidFill>
                <a:latin typeface="Bahnschrift SemiBold SemiConden" panose="020B0502040204020203" pitchFamily="34" charset="0"/>
                <a:ea typeface="Montserrat Bold"/>
                <a:cs typeface="Montserrat Bold"/>
                <a:sym typeface="Montserrat Bold"/>
              </a:rPr>
              <a:t>. Члены </a:t>
            </a:r>
            <a:r>
              <a:rPr lang="ru-RU" sz="2000" b="1" dirty="0" err="1">
                <a:solidFill>
                  <a:srgbClr val="1A517B"/>
                </a:solidFill>
                <a:latin typeface="Bahnschrift SemiBold SemiConden" panose="020B0502040204020203" pitchFamily="34" charset="0"/>
                <a:ea typeface="Montserrat Bold"/>
                <a:cs typeface="Montserrat Bold"/>
                <a:sym typeface="Montserrat Bold"/>
              </a:rPr>
              <a:t>Scrum</a:t>
            </a:r>
            <a:r>
              <a:rPr lang="ru-RU" sz="2000" b="1" dirty="0">
                <a:solidFill>
                  <a:srgbClr val="1A517B"/>
                </a:solidFill>
                <a:latin typeface="Bahnschrift SemiBold SemiConden" panose="020B0502040204020203" pitchFamily="34" charset="0"/>
                <a:ea typeface="Montserrat Bold"/>
                <a:cs typeface="Montserrat Bold"/>
                <a:sym typeface="Montserrat Bold"/>
              </a:rPr>
              <a:t>-команды — </a:t>
            </a:r>
            <a:r>
              <a:rPr lang="ru-RU" sz="2000" b="1" dirty="0" smtClean="0">
                <a:solidFill>
                  <a:srgbClr val="1A517B"/>
                </a:solidFill>
                <a:latin typeface="Bahnschrift SemiBold SemiConden" panose="020B0502040204020203" pitchFamily="34" charset="0"/>
                <a:ea typeface="Montserrat Bold"/>
                <a:cs typeface="Montserrat Bold"/>
                <a:sym typeface="Montserrat Bold"/>
              </a:rPr>
              <a:t>специалисты с разными наборами </a:t>
            </a:r>
            <a:r>
              <a:rPr lang="ru-RU" sz="2000" b="1" dirty="0">
                <a:solidFill>
                  <a:srgbClr val="1A517B"/>
                </a:solidFill>
                <a:latin typeface="Bahnschrift SemiBold SemiConden" panose="020B0502040204020203" pitchFamily="34" charset="0"/>
                <a:ea typeface="Montserrat Bold"/>
                <a:cs typeface="Montserrat Bold"/>
                <a:sym typeface="Montserrat Bold"/>
              </a:rPr>
              <a:t>навыков. Это позволяет им эффективно работать над продуктом, не привлекая внешних специалистов.</a:t>
            </a:r>
          </a:p>
          <a:p>
            <a:pPr>
              <a:lnSpc>
                <a:spcPts val="2400"/>
              </a:lnSpc>
            </a:pPr>
            <a:endParaRPr lang="ru-RU" sz="2000" b="1" dirty="0">
              <a:solidFill>
                <a:srgbClr val="1A517B"/>
              </a:solidFill>
              <a:latin typeface="Bahnschrift SemiBold SemiConden" panose="020B0502040204020203" pitchFamily="34" charset="0"/>
              <a:ea typeface="Montserrat Bold"/>
              <a:cs typeface="Montserrat Bold"/>
              <a:sym typeface="Montserrat Bold"/>
            </a:endParaRPr>
          </a:p>
          <a:p>
            <a:pPr>
              <a:lnSpc>
                <a:spcPts val="2400"/>
              </a:lnSpc>
            </a:pPr>
            <a:r>
              <a:rPr lang="ru-RU" sz="2000" b="1" u="sng" dirty="0">
                <a:solidFill>
                  <a:srgbClr val="1A517B"/>
                </a:solidFill>
                <a:latin typeface="Bahnschrift SemiBold SemiConden" panose="020B0502040204020203" pitchFamily="34" charset="0"/>
                <a:ea typeface="Montserrat Bold"/>
                <a:cs typeface="Montserrat Bold"/>
                <a:sym typeface="Montserrat Bold"/>
              </a:rPr>
              <a:t>Постоянное улучшение. </a:t>
            </a:r>
            <a:r>
              <a:rPr lang="ru-RU" sz="2000" b="1" dirty="0" err="1">
                <a:solidFill>
                  <a:srgbClr val="1A517B"/>
                </a:solidFill>
                <a:latin typeface="Bahnschrift SemiBold SemiConden" panose="020B0502040204020203" pitchFamily="34" charset="0"/>
                <a:ea typeface="Montserrat Bold"/>
                <a:cs typeface="Montserrat Bold"/>
                <a:sym typeface="Montserrat Bold"/>
              </a:rPr>
              <a:t>Scrum</a:t>
            </a:r>
            <a:r>
              <a:rPr lang="ru-RU" sz="2000" b="1" dirty="0">
                <a:solidFill>
                  <a:srgbClr val="1A517B"/>
                </a:solidFill>
                <a:latin typeface="Bahnschrift SemiBold SemiConden" panose="020B0502040204020203" pitchFamily="34" charset="0"/>
                <a:ea typeface="Montserrat Bold"/>
                <a:cs typeface="Montserrat Bold"/>
                <a:sym typeface="Montserrat Bold"/>
              </a:rPr>
              <a:t> ориентирован на непрерывное улучшение процессов внутри команды. Команда регулярно анализирует свою работу, выявляет проблемы и находит пути их решения. Этот принцип помогает адаптироваться к изменениям и увеличивать производительность.</a:t>
            </a:r>
          </a:p>
          <a:p>
            <a:pPr>
              <a:lnSpc>
                <a:spcPts val="2400"/>
              </a:lnSpc>
            </a:pPr>
            <a:endParaRPr lang="ru-RU" sz="2000" b="1" dirty="0">
              <a:solidFill>
                <a:srgbClr val="1A517B"/>
              </a:solidFill>
              <a:latin typeface="Bahnschrift SemiBold SemiConden" panose="020B0502040204020203" pitchFamily="34" charset="0"/>
              <a:ea typeface="Montserrat Bold"/>
              <a:cs typeface="Montserrat Bold"/>
              <a:sym typeface="Montserrat Bold"/>
            </a:endParaRPr>
          </a:p>
          <a:p>
            <a:pPr>
              <a:lnSpc>
                <a:spcPts val="2400"/>
              </a:lnSpc>
            </a:pPr>
            <a:r>
              <a:rPr lang="ru-RU" sz="2000" b="1" u="sng" dirty="0">
                <a:solidFill>
                  <a:srgbClr val="1A517B"/>
                </a:solidFill>
                <a:latin typeface="Bahnschrift SemiBold SemiConden" panose="020B0502040204020203" pitchFamily="34" charset="0"/>
                <a:ea typeface="Montserrat Bold"/>
                <a:cs typeface="Montserrat Bold"/>
                <a:sym typeface="Montserrat Bold"/>
              </a:rPr>
              <a:t>Прозрачность</a:t>
            </a:r>
            <a:r>
              <a:rPr lang="ru-RU" sz="2000" b="1" dirty="0">
                <a:solidFill>
                  <a:srgbClr val="1A517B"/>
                </a:solidFill>
                <a:latin typeface="Bahnschrift SemiBold SemiConden" panose="020B0502040204020203" pitchFamily="34" charset="0"/>
                <a:ea typeface="Montserrat Bold"/>
                <a:cs typeface="Montserrat Bold"/>
                <a:sym typeface="Montserrat Bold"/>
              </a:rPr>
              <a:t>. У всех участников команды есть чёткое представление о целях, задачах и текущем состоянии проекта. Для этого проводят </a:t>
            </a:r>
            <a:r>
              <a:rPr lang="ru-RU" sz="2000" b="1" dirty="0" smtClean="0">
                <a:solidFill>
                  <a:srgbClr val="1A517B"/>
                </a:solidFill>
                <a:latin typeface="Bahnschrift SemiBold SemiConden" panose="020B0502040204020203" pitchFamily="34" charset="0"/>
                <a:ea typeface="Montserrat Bold"/>
                <a:cs typeface="Montserrat Bold"/>
                <a:sym typeface="Montserrat Bold"/>
              </a:rPr>
              <a:t>обзоры </a:t>
            </a:r>
            <a:r>
              <a:rPr lang="ru-RU" sz="2000" b="1" dirty="0">
                <a:solidFill>
                  <a:srgbClr val="1A517B"/>
                </a:solidFill>
                <a:latin typeface="Bahnschrift SemiBold SemiConden" panose="020B0502040204020203" pitchFamily="34" charset="0"/>
                <a:ea typeface="Montserrat Bold"/>
                <a:cs typeface="Montserrat Bold"/>
                <a:sym typeface="Montserrat Bold"/>
              </a:rPr>
              <a:t>спринтов и ретроспективы.</a:t>
            </a:r>
          </a:p>
          <a:p>
            <a:pPr>
              <a:lnSpc>
                <a:spcPts val="2400"/>
              </a:lnSpc>
            </a:pPr>
            <a:endParaRPr lang="ru-RU" sz="2000" b="1" dirty="0">
              <a:solidFill>
                <a:srgbClr val="1A517B"/>
              </a:solidFill>
              <a:latin typeface="Bahnschrift SemiBold SemiConden" panose="020B0502040204020203" pitchFamily="34" charset="0"/>
              <a:ea typeface="Montserrat Bold"/>
              <a:cs typeface="Montserrat Bold"/>
              <a:sym typeface="Montserrat Bold"/>
            </a:endParaRPr>
          </a:p>
          <a:p>
            <a:pPr>
              <a:lnSpc>
                <a:spcPts val="2400"/>
              </a:lnSpc>
            </a:pPr>
            <a:r>
              <a:rPr lang="ru-RU" sz="2000" b="1" u="sng" dirty="0">
                <a:solidFill>
                  <a:srgbClr val="1A517B"/>
                </a:solidFill>
                <a:latin typeface="Bahnschrift SemiBold SemiConden" panose="020B0502040204020203" pitchFamily="34" charset="0"/>
                <a:ea typeface="Montserrat Bold"/>
                <a:cs typeface="Montserrat Bold"/>
                <a:sym typeface="Montserrat Bold"/>
              </a:rPr>
              <a:t>Фокус на ценностях. </a:t>
            </a:r>
            <a:r>
              <a:rPr lang="ru-RU" sz="2000" b="1" dirty="0">
                <a:solidFill>
                  <a:srgbClr val="1A517B"/>
                </a:solidFill>
                <a:latin typeface="Bahnschrift SemiBold SemiConden" panose="020B0502040204020203" pitchFamily="34" charset="0"/>
                <a:ea typeface="Montserrat Bold"/>
                <a:cs typeface="Montserrat Bold"/>
                <a:sym typeface="Montserrat Bold"/>
              </a:rPr>
              <a:t>Команда работает над приоритетными задачами, которые приносят заказчику наибольшую ценность. А также постоянно стремится улучшать качество конечного продукта</a:t>
            </a:r>
            <a:r>
              <a:rPr lang="ru-RU" sz="2000" b="1" dirty="0" smtClean="0">
                <a:solidFill>
                  <a:srgbClr val="1A517B"/>
                </a:solidFill>
                <a:latin typeface="Bahnschrift SemiBold SemiConden" panose="020B0502040204020203" pitchFamily="34" charset="0"/>
                <a:ea typeface="Montserrat Bold"/>
                <a:cs typeface="Montserrat Bold"/>
                <a:sym typeface="Montserrat Bold"/>
              </a:rPr>
              <a:t>.</a:t>
            </a:r>
            <a:endParaRPr lang="en-US" sz="2000" b="1" dirty="0" smtClean="0">
              <a:solidFill>
                <a:srgbClr val="1A517B"/>
              </a:solidFill>
              <a:latin typeface="Bahnschrift SemiBold SemiConden" panose="020B0502040204020203" pitchFamily="34" charset="0"/>
              <a:ea typeface="Montserrat Bold"/>
              <a:cs typeface="Montserrat Bold"/>
              <a:sym typeface="Montserrat Bold"/>
            </a:endParaRPr>
          </a:p>
          <a:p>
            <a:pPr>
              <a:lnSpc>
                <a:spcPts val="2400"/>
              </a:lnSpc>
            </a:pPr>
            <a:endParaRPr lang="ru-RU" sz="2000" b="1" dirty="0" smtClean="0">
              <a:solidFill>
                <a:srgbClr val="1A517B"/>
              </a:solidFill>
              <a:latin typeface="Bahnschrift SemiBold SemiConden" panose="020B0502040204020203" pitchFamily="34" charset="0"/>
              <a:ea typeface="Montserrat Bold"/>
              <a:cs typeface="Montserrat Bold"/>
              <a:sym typeface="Montserrat Bold"/>
            </a:endParaRPr>
          </a:p>
          <a:p>
            <a:pPr>
              <a:lnSpc>
                <a:spcPts val="2400"/>
              </a:lnSpc>
            </a:pPr>
            <a:endParaRPr lang="en-US" sz="2000" b="1" dirty="0">
              <a:solidFill>
                <a:srgbClr val="1A517B"/>
              </a:solidFill>
              <a:latin typeface="Bahnschrift SemiBold SemiConden" panose="020B0502040204020203" pitchFamily="34" charset="0"/>
              <a:ea typeface="Montserrat Bold"/>
              <a:cs typeface="Montserrat Bold"/>
              <a:sym typeface="Montserrat Bold"/>
            </a:endParaRPr>
          </a:p>
          <a:p>
            <a:pPr>
              <a:lnSpc>
                <a:spcPts val="2400"/>
              </a:lnSpc>
            </a:pPr>
            <a:r>
              <a:rPr lang="ru-RU" sz="2000" b="1" u="sng" dirty="0" smtClean="0">
                <a:solidFill>
                  <a:srgbClr val="1A517B"/>
                </a:solidFill>
                <a:latin typeface="Bahnschrift SemiBold SemiConden" panose="020B0502040204020203" pitchFamily="34" charset="0"/>
                <a:ea typeface="Montserrat Bold"/>
                <a:cs typeface="Montserrat Bold"/>
                <a:sym typeface="Montserrat Bold"/>
              </a:rPr>
              <a:t>Коммуникации. </a:t>
            </a:r>
            <a:r>
              <a:rPr lang="ru-RU" sz="2000" b="1" dirty="0" smtClean="0">
                <a:solidFill>
                  <a:srgbClr val="1A517B"/>
                </a:solidFill>
                <a:latin typeface="Bahnschrift SemiBold SemiConden" panose="020B0502040204020203" pitchFamily="34" charset="0"/>
                <a:ea typeface="Montserrat Bold"/>
                <a:cs typeface="Montserrat Bold"/>
                <a:sym typeface="Montserrat Bold"/>
              </a:rPr>
              <a:t>Каждый </a:t>
            </a:r>
            <a:r>
              <a:rPr lang="ru-RU" sz="2000" b="1" dirty="0">
                <a:solidFill>
                  <a:srgbClr val="1A517B"/>
                </a:solidFill>
                <a:latin typeface="Bahnschrift SemiBold SemiConden" panose="020B0502040204020203" pitchFamily="34" charset="0"/>
                <a:ea typeface="Montserrat Bold"/>
                <a:cs typeface="Montserrat Bold"/>
                <a:sym typeface="Montserrat Bold"/>
              </a:rPr>
              <a:t>день команда собирается на короткую </a:t>
            </a:r>
            <a:r>
              <a:rPr lang="ru-RU" sz="2000" b="1" dirty="0" smtClean="0">
                <a:solidFill>
                  <a:srgbClr val="1A517B"/>
                </a:solidFill>
                <a:latin typeface="Bahnschrift SemiBold SemiConden" panose="020B0502040204020203" pitchFamily="34" charset="0"/>
                <a:ea typeface="Montserrat Bold"/>
                <a:cs typeface="Montserrat Bold"/>
                <a:sym typeface="Montserrat Bold"/>
              </a:rPr>
              <a:t>встречу для обсуждения всей работы. </a:t>
            </a:r>
            <a:r>
              <a:rPr lang="ru-RU" sz="2000" b="1" dirty="0">
                <a:solidFill>
                  <a:srgbClr val="1A517B"/>
                </a:solidFill>
                <a:latin typeface="Bahnschrift SemiBold SemiConden" panose="020B0502040204020203" pitchFamily="34" charset="0"/>
                <a:ea typeface="Montserrat Bold"/>
                <a:cs typeface="Montserrat Bold"/>
                <a:sym typeface="Montserrat Bold"/>
              </a:rPr>
              <a:t>А в конце </a:t>
            </a:r>
            <a:r>
              <a:rPr lang="ru-RU" sz="2000" b="1" dirty="0" smtClean="0">
                <a:solidFill>
                  <a:srgbClr val="1A517B"/>
                </a:solidFill>
                <a:latin typeface="Bahnschrift SemiBold SemiConden" panose="020B0502040204020203" pitchFamily="34" charset="0"/>
                <a:ea typeface="Montserrat Bold"/>
                <a:cs typeface="Montserrat Bold"/>
                <a:sym typeface="Montserrat Bold"/>
              </a:rPr>
              <a:t>каждого спринта проводится его обзор </a:t>
            </a:r>
            <a:r>
              <a:rPr lang="ru-RU" sz="2000" b="1" dirty="0">
                <a:solidFill>
                  <a:srgbClr val="1A517B"/>
                </a:solidFill>
                <a:latin typeface="Bahnschrift SemiBold SemiConden" panose="020B0502040204020203" pitchFamily="34" charset="0"/>
                <a:ea typeface="Montserrat Bold"/>
                <a:cs typeface="Montserrat Bold"/>
                <a:sym typeface="Montserrat Bold"/>
              </a:rPr>
              <a:t>и </a:t>
            </a:r>
            <a:r>
              <a:rPr lang="ru-RU" sz="2000" b="1" dirty="0" smtClean="0">
                <a:solidFill>
                  <a:srgbClr val="1A517B"/>
                </a:solidFill>
                <a:latin typeface="Bahnschrift SemiBold SemiConden" panose="020B0502040204020203" pitchFamily="34" charset="0"/>
                <a:ea typeface="Montserrat Bold"/>
                <a:cs typeface="Montserrat Bold"/>
                <a:sym typeface="Montserrat Bold"/>
              </a:rPr>
              <a:t>создается ретроспектива.</a:t>
            </a:r>
            <a:endParaRPr lang="en-US" sz="2000" b="1" dirty="0">
              <a:solidFill>
                <a:srgbClr val="1A517B"/>
              </a:solidFill>
              <a:latin typeface="Bahnschrift SemiBold SemiConden" panose="020B0502040204020203" pitchFamily="34" charset="0"/>
              <a:ea typeface="Montserrat Bold"/>
              <a:cs typeface="Montserrat Bold"/>
              <a:sym typeface="Montserrat Bold"/>
            </a:endParaRPr>
          </a:p>
        </p:txBody>
      </p:sp>
      <p:sp>
        <p:nvSpPr>
          <p:cNvPr id="65" name="Freeform 23"/>
          <p:cNvSpPr/>
          <p:nvPr/>
        </p:nvSpPr>
        <p:spPr>
          <a:xfrm>
            <a:off x="-1954345" y="216882"/>
            <a:ext cx="12568168" cy="964217"/>
          </a:xfrm>
          <a:custGeom>
            <a:avLst/>
            <a:gdLst/>
            <a:ahLst/>
            <a:cxnLst/>
            <a:rect l="l" t="t" r="r" b="b"/>
            <a:pathLst>
              <a:path w="5385717" h="343860">
                <a:moveTo>
                  <a:pt x="203200" y="0"/>
                </a:moveTo>
                <a:lnTo>
                  <a:pt x="5385717" y="0"/>
                </a:lnTo>
                <a:lnTo>
                  <a:pt x="5182517" y="343860"/>
                </a:lnTo>
                <a:lnTo>
                  <a:pt x="0" y="343860"/>
                </a:lnTo>
                <a:lnTo>
                  <a:pt x="203200" y="0"/>
                </a:lnTo>
                <a:close/>
              </a:path>
            </a:pathLst>
          </a:custGeom>
          <a:solidFill>
            <a:srgbClr val="477BA2"/>
          </a:solidFill>
        </p:spPr>
      </p:sp>
      <p:sp>
        <p:nvSpPr>
          <p:cNvPr id="47" name="Freeform 17"/>
          <p:cNvSpPr/>
          <p:nvPr/>
        </p:nvSpPr>
        <p:spPr>
          <a:xfrm>
            <a:off x="304800" y="7044299"/>
            <a:ext cx="1299760" cy="1116982"/>
          </a:xfrm>
          <a:custGeom>
            <a:avLst/>
            <a:gdLst/>
            <a:ahLst/>
            <a:cxnLst/>
            <a:rect l="l" t="t" r="r" b="b"/>
            <a:pathLst>
              <a:path w="812800" h="698500">
                <a:moveTo>
                  <a:pt x="812800" y="349250"/>
                </a:moveTo>
                <a:lnTo>
                  <a:pt x="609600" y="698500"/>
                </a:lnTo>
                <a:lnTo>
                  <a:pt x="203200" y="698500"/>
                </a:lnTo>
                <a:lnTo>
                  <a:pt x="0" y="349250"/>
                </a:lnTo>
                <a:lnTo>
                  <a:pt x="203200" y="0"/>
                </a:lnTo>
                <a:lnTo>
                  <a:pt x="609600" y="0"/>
                </a:lnTo>
                <a:lnTo>
                  <a:pt x="812800" y="349250"/>
                </a:lnTo>
                <a:close/>
              </a:path>
            </a:pathLst>
          </a:custGeom>
          <a:solidFill>
            <a:srgbClr val="FFFFFF"/>
          </a:solidFill>
          <a:ln w="57150" cap="sq">
            <a:solidFill>
              <a:srgbClr val="1A517B"/>
            </a:solidFill>
            <a:prstDash val="solid"/>
            <a:miter/>
          </a:ln>
        </p:spPr>
      </p:sp>
      <p:sp>
        <p:nvSpPr>
          <p:cNvPr id="53" name="Freeform 17"/>
          <p:cNvSpPr/>
          <p:nvPr/>
        </p:nvSpPr>
        <p:spPr>
          <a:xfrm>
            <a:off x="304800" y="8369918"/>
            <a:ext cx="1299760" cy="1116982"/>
          </a:xfrm>
          <a:custGeom>
            <a:avLst/>
            <a:gdLst/>
            <a:ahLst/>
            <a:cxnLst/>
            <a:rect l="l" t="t" r="r" b="b"/>
            <a:pathLst>
              <a:path w="812800" h="698500">
                <a:moveTo>
                  <a:pt x="812800" y="349250"/>
                </a:moveTo>
                <a:lnTo>
                  <a:pt x="609600" y="698500"/>
                </a:lnTo>
                <a:lnTo>
                  <a:pt x="203200" y="698500"/>
                </a:lnTo>
                <a:lnTo>
                  <a:pt x="0" y="349250"/>
                </a:lnTo>
                <a:lnTo>
                  <a:pt x="203200" y="0"/>
                </a:lnTo>
                <a:lnTo>
                  <a:pt x="609600" y="0"/>
                </a:lnTo>
                <a:lnTo>
                  <a:pt x="812800" y="349250"/>
                </a:lnTo>
                <a:close/>
              </a:path>
            </a:pathLst>
          </a:custGeom>
          <a:solidFill>
            <a:srgbClr val="FFFFFF"/>
          </a:solidFill>
          <a:ln w="57150" cap="sq">
            <a:solidFill>
              <a:srgbClr val="1A517B"/>
            </a:solidFill>
            <a:prstDash val="solid"/>
            <a:miter/>
          </a:ln>
        </p:spPr>
      </p:sp>
      <p:sp>
        <p:nvSpPr>
          <p:cNvPr id="23" name="Freeform 23"/>
          <p:cNvSpPr/>
          <p:nvPr/>
        </p:nvSpPr>
        <p:spPr>
          <a:xfrm>
            <a:off x="-1840069" y="696846"/>
            <a:ext cx="12568168" cy="1073553"/>
          </a:xfrm>
          <a:custGeom>
            <a:avLst/>
            <a:gdLst/>
            <a:ahLst/>
            <a:cxnLst/>
            <a:rect l="l" t="t" r="r" b="b"/>
            <a:pathLst>
              <a:path w="5385717" h="343860">
                <a:moveTo>
                  <a:pt x="203200" y="0"/>
                </a:moveTo>
                <a:lnTo>
                  <a:pt x="5385717" y="0"/>
                </a:lnTo>
                <a:lnTo>
                  <a:pt x="5182517" y="343860"/>
                </a:lnTo>
                <a:lnTo>
                  <a:pt x="0" y="343860"/>
                </a:lnTo>
                <a:lnTo>
                  <a:pt x="203200" y="0"/>
                </a:lnTo>
                <a:close/>
              </a:path>
            </a:pathLst>
          </a:custGeom>
          <a:solidFill>
            <a:srgbClr val="1A517B"/>
          </a:solidFill>
        </p:spPr>
      </p:sp>
      <p:sp>
        <p:nvSpPr>
          <p:cNvPr id="26" name="TextBox 26"/>
          <p:cNvSpPr txBox="1"/>
          <p:nvPr/>
        </p:nvSpPr>
        <p:spPr>
          <a:xfrm>
            <a:off x="2031346" y="1034800"/>
            <a:ext cx="7038209" cy="482633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719"/>
              </a:lnSpc>
            </a:pPr>
            <a:r>
              <a:rPr lang="ru-RU" sz="4000" b="1" dirty="0" smtClean="0">
                <a:solidFill>
                  <a:schemeClr val="bg1"/>
                </a:solidFill>
                <a:latin typeface="Bahnschrift SemiBold SemiConden" panose="020B0502040204020203" pitchFamily="34" charset="0"/>
                <a:ea typeface="Montserrat Bold"/>
                <a:cs typeface="Montserrat Bold"/>
                <a:sym typeface="Montserrat Bold"/>
              </a:rPr>
              <a:t>Приоритеты </a:t>
            </a:r>
            <a:r>
              <a:rPr lang="en-US" sz="4000" b="1" dirty="0" smtClean="0">
                <a:solidFill>
                  <a:schemeClr val="bg1"/>
                </a:solidFill>
                <a:latin typeface="Bahnschrift SemiBold SemiConden" panose="020B0502040204020203" pitchFamily="34" charset="0"/>
                <a:ea typeface="Montserrat Bold"/>
                <a:cs typeface="Montserrat Bold"/>
                <a:sym typeface="Montserrat Bold"/>
              </a:rPr>
              <a:t>Scrum</a:t>
            </a:r>
            <a:endParaRPr lang="en-US" sz="4000" b="1" dirty="0">
              <a:solidFill>
                <a:schemeClr val="bg1"/>
              </a:solidFill>
              <a:latin typeface="Bahnschrift SemiBold SemiConden" panose="020B0502040204020203" pitchFamily="34" charset="0"/>
              <a:ea typeface="Montserrat Bold"/>
              <a:cs typeface="Montserrat Bold"/>
              <a:sym typeface="Montserrat Bold"/>
            </a:endParaRPr>
          </a:p>
        </p:txBody>
      </p:sp>
      <p:sp>
        <p:nvSpPr>
          <p:cNvPr id="66" name="Freeform 3"/>
          <p:cNvSpPr/>
          <p:nvPr/>
        </p:nvSpPr>
        <p:spPr>
          <a:xfrm>
            <a:off x="14360172" y="-221489"/>
            <a:ext cx="10005610" cy="10989310"/>
          </a:xfrm>
          <a:custGeom>
            <a:avLst/>
            <a:gdLst/>
            <a:ahLst/>
            <a:cxnLst/>
            <a:rect l="l" t="t" r="r" b="b"/>
            <a:pathLst>
              <a:path w="635974" h="698500">
                <a:moveTo>
                  <a:pt x="635974" y="349250"/>
                </a:moveTo>
                <a:lnTo>
                  <a:pt x="432774" y="698500"/>
                </a:lnTo>
                <a:lnTo>
                  <a:pt x="203200" y="698500"/>
                </a:lnTo>
                <a:lnTo>
                  <a:pt x="0" y="349250"/>
                </a:lnTo>
                <a:lnTo>
                  <a:pt x="203200" y="0"/>
                </a:lnTo>
                <a:lnTo>
                  <a:pt x="432774" y="0"/>
                </a:lnTo>
                <a:lnTo>
                  <a:pt x="635974" y="349250"/>
                </a:lnTo>
                <a:close/>
              </a:path>
            </a:pathLst>
          </a:custGeom>
          <a:solidFill>
            <a:srgbClr val="477BA2"/>
          </a:solidFill>
          <a:ln cap="sq">
            <a:noFill/>
            <a:prstDash val="solid"/>
            <a:miter/>
          </a:ln>
        </p:spPr>
      </p:sp>
      <p:sp>
        <p:nvSpPr>
          <p:cNvPr id="68" name="TextBox 28"/>
          <p:cNvSpPr txBox="1"/>
          <p:nvPr/>
        </p:nvSpPr>
        <p:spPr>
          <a:xfrm>
            <a:off x="799857" y="3549750"/>
            <a:ext cx="445397" cy="3077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400"/>
              </a:lnSpc>
            </a:pPr>
            <a:r>
              <a:rPr lang="ru-RU" sz="6000" b="1" dirty="0" smtClean="0">
                <a:solidFill>
                  <a:srgbClr val="1A517B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1</a:t>
            </a:r>
            <a:endParaRPr lang="en-US" sz="6000" b="1" dirty="0">
              <a:solidFill>
                <a:srgbClr val="1A517B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</p:txBody>
      </p:sp>
      <p:sp>
        <p:nvSpPr>
          <p:cNvPr id="70" name="TextBox 28"/>
          <p:cNvSpPr txBox="1"/>
          <p:nvPr/>
        </p:nvSpPr>
        <p:spPr>
          <a:xfrm>
            <a:off x="759124" y="4948397"/>
            <a:ext cx="445397" cy="4209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400"/>
              </a:lnSpc>
            </a:pPr>
            <a:r>
              <a:rPr lang="ru-RU" sz="6000" b="1" dirty="0">
                <a:solidFill>
                  <a:srgbClr val="1A517B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2</a:t>
            </a:r>
            <a:endParaRPr lang="en-US" sz="6000" b="1" dirty="0">
              <a:solidFill>
                <a:srgbClr val="1A517B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</p:txBody>
      </p:sp>
      <p:sp>
        <p:nvSpPr>
          <p:cNvPr id="71" name="TextBox 28"/>
          <p:cNvSpPr txBox="1"/>
          <p:nvPr/>
        </p:nvSpPr>
        <p:spPr>
          <a:xfrm>
            <a:off x="759125" y="6354252"/>
            <a:ext cx="445397" cy="420949"/>
          </a:xfrm>
          <a:prstGeom prst="rect">
            <a:avLst/>
          </a:prstGeom>
          <a:ln>
            <a:noFill/>
          </a:ln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400"/>
              </a:lnSpc>
            </a:pPr>
            <a:r>
              <a:rPr lang="ru-RU" sz="6000" b="1" dirty="0">
                <a:solidFill>
                  <a:srgbClr val="1A517B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3</a:t>
            </a:r>
            <a:endParaRPr lang="en-US" sz="6000" b="1" dirty="0">
              <a:solidFill>
                <a:srgbClr val="1A517B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</p:txBody>
      </p:sp>
      <p:sp>
        <p:nvSpPr>
          <p:cNvPr id="72" name="TextBox 28"/>
          <p:cNvSpPr txBox="1"/>
          <p:nvPr/>
        </p:nvSpPr>
        <p:spPr>
          <a:xfrm>
            <a:off x="659802" y="7638868"/>
            <a:ext cx="445397" cy="4209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400"/>
              </a:lnSpc>
            </a:pPr>
            <a:r>
              <a:rPr lang="ru-RU" sz="6000" b="1" dirty="0">
                <a:solidFill>
                  <a:srgbClr val="1A517B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4</a:t>
            </a:r>
            <a:endParaRPr lang="en-US" sz="6000" b="1" dirty="0">
              <a:solidFill>
                <a:srgbClr val="1A517B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</p:txBody>
      </p:sp>
      <p:sp>
        <p:nvSpPr>
          <p:cNvPr id="73" name="TextBox 28"/>
          <p:cNvSpPr txBox="1"/>
          <p:nvPr/>
        </p:nvSpPr>
        <p:spPr>
          <a:xfrm>
            <a:off x="741653" y="8952198"/>
            <a:ext cx="445397" cy="4209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400"/>
              </a:lnSpc>
            </a:pPr>
            <a:r>
              <a:rPr lang="ru-RU" sz="6000" b="1" dirty="0" smtClean="0">
                <a:solidFill>
                  <a:srgbClr val="1A517B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5</a:t>
            </a:r>
            <a:endParaRPr lang="en-US" sz="6000" b="1" dirty="0">
              <a:solidFill>
                <a:srgbClr val="1A517B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2058" y="3138531"/>
            <a:ext cx="6411755" cy="40073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02C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Прямоугольник 60"/>
          <p:cNvSpPr/>
          <p:nvPr/>
        </p:nvSpPr>
        <p:spPr>
          <a:xfrm>
            <a:off x="-92301" y="-173583"/>
            <a:ext cx="21640800" cy="107272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Freeform 3"/>
          <p:cNvSpPr/>
          <p:nvPr/>
        </p:nvSpPr>
        <p:spPr>
          <a:xfrm>
            <a:off x="12711363" y="-242167"/>
            <a:ext cx="10005610" cy="10989310"/>
          </a:xfrm>
          <a:custGeom>
            <a:avLst/>
            <a:gdLst/>
            <a:ahLst/>
            <a:cxnLst/>
            <a:rect l="l" t="t" r="r" b="b"/>
            <a:pathLst>
              <a:path w="635974" h="698500">
                <a:moveTo>
                  <a:pt x="635974" y="349250"/>
                </a:moveTo>
                <a:lnTo>
                  <a:pt x="432774" y="698500"/>
                </a:lnTo>
                <a:lnTo>
                  <a:pt x="203200" y="698500"/>
                </a:lnTo>
                <a:lnTo>
                  <a:pt x="0" y="349250"/>
                </a:lnTo>
                <a:lnTo>
                  <a:pt x="203200" y="0"/>
                </a:lnTo>
                <a:lnTo>
                  <a:pt x="432774" y="0"/>
                </a:lnTo>
                <a:lnTo>
                  <a:pt x="635974" y="349250"/>
                </a:lnTo>
                <a:close/>
              </a:path>
            </a:pathLst>
          </a:custGeom>
          <a:solidFill>
            <a:srgbClr val="1A517B"/>
          </a:solidFill>
          <a:ln cap="sq">
            <a:noFill/>
            <a:prstDash val="solid"/>
            <a:miter/>
          </a:ln>
        </p:spPr>
      </p:sp>
      <p:sp>
        <p:nvSpPr>
          <p:cNvPr id="4" name="TextBox 4"/>
          <p:cNvSpPr txBox="1"/>
          <p:nvPr/>
        </p:nvSpPr>
        <p:spPr>
          <a:xfrm>
            <a:off x="16041166" y="-885447"/>
            <a:ext cx="6409107" cy="11588727"/>
          </a:xfrm>
          <a:prstGeom prst="rect">
            <a:avLst/>
          </a:prstGeom>
          <a:solidFill>
            <a:srgbClr val="1A517B"/>
          </a:solidFill>
        </p:spPr>
        <p:txBody>
          <a:bodyPr lIns="50800" tIns="50800" rIns="50800" bIns="50800" rtlCol="0" anchor="ctr"/>
          <a:lstStyle/>
          <a:p>
            <a:pPr algn="ctr">
              <a:lnSpc>
                <a:spcPts val="3359"/>
              </a:lnSpc>
            </a:pPr>
            <a:endParaRPr/>
          </a:p>
        </p:txBody>
      </p:sp>
      <p:grpSp>
        <p:nvGrpSpPr>
          <p:cNvPr id="5" name="Group 5"/>
          <p:cNvGrpSpPr/>
          <p:nvPr/>
        </p:nvGrpSpPr>
        <p:grpSpPr>
          <a:xfrm>
            <a:off x="12467826" y="4964973"/>
            <a:ext cx="9738910" cy="11564340"/>
            <a:chOff x="0" y="0"/>
            <a:chExt cx="588242" cy="698500"/>
          </a:xfrm>
          <a:solidFill>
            <a:srgbClr val="1A517B"/>
          </a:solidFill>
        </p:grpSpPr>
        <p:sp>
          <p:nvSpPr>
            <p:cNvPr id="6" name="Freeform 6"/>
            <p:cNvSpPr/>
            <p:nvPr/>
          </p:nvSpPr>
          <p:spPr>
            <a:xfrm>
              <a:off x="0" y="0"/>
              <a:ext cx="588242" cy="698500"/>
            </a:xfrm>
            <a:custGeom>
              <a:avLst/>
              <a:gdLst/>
              <a:ahLst/>
              <a:cxnLst/>
              <a:rect l="l" t="t" r="r" b="b"/>
              <a:pathLst>
                <a:path w="588242" h="698500">
                  <a:moveTo>
                    <a:pt x="588242" y="349250"/>
                  </a:moveTo>
                  <a:lnTo>
                    <a:pt x="385042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385042" y="0"/>
                  </a:lnTo>
                  <a:lnTo>
                    <a:pt x="588242" y="349250"/>
                  </a:lnTo>
                  <a:close/>
                </a:path>
              </a:pathLst>
            </a:custGeom>
            <a:grpFill/>
            <a:ln cap="sq">
              <a:noFill/>
              <a:prstDash val="solid"/>
              <a:miter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114300" y="-38100"/>
              <a:ext cx="359642" cy="736600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sp>
        <p:nvSpPr>
          <p:cNvPr id="24" name="TextBox 24"/>
          <p:cNvSpPr txBox="1"/>
          <p:nvPr/>
        </p:nvSpPr>
        <p:spPr>
          <a:xfrm>
            <a:off x="-2584803" y="635048"/>
            <a:ext cx="12093978" cy="764523"/>
          </a:xfrm>
          <a:prstGeom prst="rect">
            <a:avLst/>
          </a:prstGeom>
          <a:solidFill>
            <a:srgbClr val="1A517B"/>
          </a:solidFill>
        </p:spPr>
        <p:txBody>
          <a:bodyPr lIns="50800" tIns="50800" rIns="50800" bIns="50800" rtlCol="0" anchor="ctr"/>
          <a:lstStyle/>
          <a:p>
            <a:pPr algn="ctr">
              <a:lnSpc>
                <a:spcPts val="2659"/>
              </a:lnSpc>
            </a:pPr>
            <a:endParaRPr/>
          </a:p>
        </p:txBody>
      </p:sp>
      <p:sp>
        <p:nvSpPr>
          <p:cNvPr id="65" name="Freeform 23"/>
          <p:cNvSpPr/>
          <p:nvPr/>
        </p:nvSpPr>
        <p:spPr>
          <a:xfrm>
            <a:off x="-1954345" y="216882"/>
            <a:ext cx="12568168" cy="964217"/>
          </a:xfrm>
          <a:custGeom>
            <a:avLst/>
            <a:gdLst/>
            <a:ahLst/>
            <a:cxnLst/>
            <a:rect l="l" t="t" r="r" b="b"/>
            <a:pathLst>
              <a:path w="5385717" h="343860">
                <a:moveTo>
                  <a:pt x="203200" y="0"/>
                </a:moveTo>
                <a:lnTo>
                  <a:pt x="5385717" y="0"/>
                </a:lnTo>
                <a:lnTo>
                  <a:pt x="5182517" y="343860"/>
                </a:lnTo>
                <a:lnTo>
                  <a:pt x="0" y="343860"/>
                </a:lnTo>
                <a:lnTo>
                  <a:pt x="203200" y="0"/>
                </a:lnTo>
                <a:close/>
              </a:path>
            </a:pathLst>
          </a:custGeom>
          <a:solidFill>
            <a:srgbClr val="477BA2"/>
          </a:solidFill>
        </p:spPr>
      </p:sp>
      <p:sp>
        <p:nvSpPr>
          <p:cNvPr id="23" name="Freeform 23"/>
          <p:cNvSpPr/>
          <p:nvPr/>
        </p:nvSpPr>
        <p:spPr>
          <a:xfrm>
            <a:off x="-1840069" y="696846"/>
            <a:ext cx="12568168" cy="1073553"/>
          </a:xfrm>
          <a:custGeom>
            <a:avLst/>
            <a:gdLst/>
            <a:ahLst/>
            <a:cxnLst/>
            <a:rect l="l" t="t" r="r" b="b"/>
            <a:pathLst>
              <a:path w="5385717" h="343860">
                <a:moveTo>
                  <a:pt x="203200" y="0"/>
                </a:moveTo>
                <a:lnTo>
                  <a:pt x="5385717" y="0"/>
                </a:lnTo>
                <a:lnTo>
                  <a:pt x="5182517" y="343860"/>
                </a:lnTo>
                <a:lnTo>
                  <a:pt x="0" y="343860"/>
                </a:lnTo>
                <a:lnTo>
                  <a:pt x="203200" y="0"/>
                </a:lnTo>
                <a:close/>
              </a:path>
            </a:pathLst>
          </a:custGeom>
          <a:solidFill>
            <a:srgbClr val="1A517B"/>
          </a:solidFill>
        </p:spPr>
      </p:sp>
      <p:sp>
        <p:nvSpPr>
          <p:cNvPr id="26" name="TextBox 26"/>
          <p:cNvSpPr txBox="1"/>
          <p:nvPr/>
        </p:nvSpPr>
        <p:spPr>
          <a:xfrm>
            <a:off x="2031346" y="1034800"/>
            <a:ext cx="7038209" cy="482633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719"/>
              </a:lnSpc>
            </a:pPr>
            <a:r>
              <a:rPr lang="ru-RU" sz="4000" b="1" dirty="0" smtClean="0">
                <a:solidFill>
                  <a:schemeClr val="bg1"/>
                </a:solidFill>
                <a:latin typeface="Bahnschrift SemiBold SemiConden" panose="020B0502040204020203" pitchFamily="34" charset="0"/>
                <a:ea typeface="Montserrat Bold"/>
                <a:cs typeface="Montserrat Bold"/>
                <a:sym typeface="Montserrat Bold"/>
              </a:rPr>
              <a:t>Больше о </a:t>
            </a:r>
            <a:r>
              <a:rPr lang="en-US" sz="4000" b="1" dirty="0" smtClean="0">
                <a:solidFill>
                  <a:schemeClr val="bg1"/>
                </a:solidFill>
                <a:latin typeface="Bahnschrift SemiBold SemiConden" panose="020B0502040204020203" pitchFamily="34" charset="0"/>
                <a:ea typeface="Montserrat Bold"/>
                <a:cs typeface="Montserrat Bold"/>
                <a:sym typeface="Montserrat Bold"/>
              </a:rPr>
              <a:t>Scrum</a:t>
            </a:r>
            <a:endParaRPr lang="en-US" sz="4000" b="1" dirty="0">
              <a:solidFill>
                <a:schemeClr val="bg1"/>
              </a:solidFill>
              <a:latin typeface="Bahnschrift SemiBold SemiConden" panose="020B0502040204020203" pitchFamily="34" charset="0"/>
              <a:ea typeface="Montserrat Bold"/>
              <a:cs typeface="Montserrat Bold"/>
              <a:sym typeface="Montserrat Bold"/>
            </a:endParaRPr>
          </a:p>
        </p:txBody>
      </p:sp>
      <p:sp>
        <p:nvSpPr>
          <p:cNvPr id="66" name="Freeform 3"/>
          <p:cNvSpPr/>
          <p:nvPr/>
        </p:nvSpPr>
        <p:spPr>
          <a:xfrm>
            <a:off x="14360172" y="-221489"/>
            <a:ext cx="10005610" cy="10989310"/>
          </a:xfrm>
          <a:custGeom>
            <a:avLst/>
            <a:gdLst/>
            <a:ahLst/>
            <a:cxnLst/>
            <a:rect l="l" t="t" r="r" b="b"/>
            <a:pathLst>
              <a:path w="635974" h="698500">
                <a:moveTo>
                  <a:pt x="635974" y="349250"/>
                </a:moveTo>
                <a:lnTo>
                  <a:pt x="432774" y="698500"/>
                </a:lnTo>
                <a:lnTo>
                  <a:pt x="203200" y="698500"/>
                </a:lnTo>
                <a:lnTo>
                  <a:pt x="0" y="349250"/>
                </a:lnTo>
                <a:lnTo>
                  <a:pt x="203200" y="0"/>
                </a:lnTo>
                <a:lnTo>
                  <a:pt x="432774" y="0"/>
                </a:lnTo>
                <a:lnTo>
                  <a:pt x="635974" y="349250"/>
                </a:lnTo>
                <a:close/>
              </a:path>
            </a:pathLst>
          </a:custGeom>
          <a:solidFill>
            <a:srgbClr val="477BA2"/>
          </a:solidFill>
          <a:ln cap="sq">
            <a:noFill/>
            <a:prstDash val="solid"/>
            <a:miter/>
          </a:ln>
        </p:spPr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476521"/>
            <a:ext cx="2486025" cy="3314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138" y="2511555"/>
            <a:ext cx="2338692" cy="3314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8714" y="2474992"/>
            <a:ext cx="2381076" cy="33878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554" y="6665375"/>
            <a:ext cx="2406643" cy="35219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5829" y="6665375"/>
            <a:ext cx="2488932" cy="35858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8870" y="6629591"/>
            <a:ext cx="2491915" cy="36574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019819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81000" y="-972481"/>
            <a:ext cx="19438020" cy="6115188"/>
            <a:chOff x="0" y="0"/>
            <a:chExt cx="5119479" cy="1610585"/>
          </a:xfrm>
          <a:solidFill>
            <a:srgbClr val="1A517B"/>
          </a:solidFill>
        </p:grpSpPr>
        <p:sp>
          <p:nvSpPr>
            <p:cNvPr id="3" name="Freeform 3"/>
            <p:cNvSpPr/>
            <p:nvPr/>
          </p:nvSpPr>
          <p:spPr>
            <a:xfrm>
              <a:off x="0" y="0"/>
              <a:ext cx="5119479" cy="1610585"/>
            </a:xfrm>
            <a:custGeom>
              <a:avLst/>
              <a:gdLst/>
              <a:ahLst/>
              <a:cxnLst/>
              <a:rect l="l" t="t" r="r" b="b"/>
              <a:pathLst>
                <a:path w="5119479" h="1610585">
                  <a:moveTo>
                    <a:pt x="0" y="0"/>
                  </a:moveTo>
                  <a:lnTo>
                    <a:pt x="5119479" y="0"/>
                  </a:lnTo>
                  <a:lnTo>
                    <a:pt x="5119479" y="1610585"/>
                  </a:lnTo>
                  <a:lnTo>
                    <a:pt x="0" y="1610585"/>
                  </a:lnTo>
                  <a:close/>
                </a:path>
              </a:pathLst>
            </a:custGeom>
            <a:grpFill/>
          </p:spPr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5119479" cy="1667735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-7025194" y="1850067"/>
            <a:ext cx="13853822" cy="8951866"/>
          </a:xfrm>
          <a:custGeom>
            <a:avLst/>
            <a:gdLst/>
            <a:ahLst/>
            <a:cxnLst/>
            <a:rect l="l" t="t" r="r" b="b"/>
            <a:pathLst>
              <a:path w="1080992" h="698500">
                <a:moveTo>
                  <a:pt x="1080992" y="349250"/>
                </a:moveTo>
                <a:lnTo>
                  <a:pt x="877792" y="698500"/>
                </a:lnTo>
                <a:lnTo>
                  <a:pt x="203200" y="698500"/>
                </a:lnTo>
                <a:lnTo>
                  <a:pt x="0" y="349250"/>
                </a:lnTo>
                <a:lnTo>
                  <a:pt x="203200" y="0"/>
                </a:lnTo>
                <a:lnTo>
                  <a:pt x="877792" y="0"/>
                </a:lnTo>
                <a:lnTo>
                  <a:pt x="1080992" y="349250"/>
                </a:lnTo>
                <a:close/>
              </a:path>
            </a:pathLst>
          </a:custGeom>
          <a:solidFill>
            <a:srgbClr val="477BA2"/>
          </a:solidFill>
          <a:ln cap="sq">
            <a:noFill/>
            <a:prstDash val="solid"/>
            <a:miter/>
          </a:ln>
        </p:spPr>
      </p:sp>
      <p:sp>
        <p:nvSpPr>
          <p:cNvPr id="7" name="TextBox 7"/>
          <p:cNvSpPr txBox="1"/>
          <p:nvPr/>
        </p:nvSpPr>
        <p:spPr>
          <a:xfrm>
            <a:off x="-5560343" y="1361783"/>
            <a:ext cx="10924121" cy="9440150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3359"/>
              </a:lnSpc>
            </a:pPr>
            <a:endParaRPr/>
          </a:p>
        </p:txBody>
      </p:sp>
      <p:sp>
        <p:nvSpPr>
          <p:cNvPr id="10" name="TextBox 10"/>
          <p:cNvSpPr txBox="1"/>
          <p:nvPr/>
        </p:nvSpPr>
        <p:spPr>
          <a:xfrm>
            <a:off x="6576391" y="920764"/>
            <a:ext cx="10706100" cy="34624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9000"/>
              </a:lnSpc>
            </a:pPr>
            <a:r>
              <a:rPr lang="ru-RU" sz="7200" b="1" dirty="0" smtClean="0">
                <a:solidFill>
                  <a:srgbClr val="FFFFFF"/>
                </a:solidFill>
                <a:latin typeface="Bahnschrift SemiBold SemiConden" panose="020B0502040204020203" pitchFamily="34" charset="0"/>
                <a:ea typeface="Montserrat Bold"/>
                <a:cs typeface="Montserrat Bold"/>
                <a:sym typeface="Montserrat Bold"/>
              </a:rPr>
              <a:t>Даже </a:t>
            </a:r>
            <a:r>
              <a:rPr lang="ru-RU" sz="7200" b="1" dirty="0">
                <a:solidFill>
                  <a:srgbClr val="FFFFFF"/>
                </a:solidFill>
                <a:latin typeface="Bahnschrift SemiBold SemiConden" panose="020B0502040204020203" pitchFamily="34" charset="0"/>
                <a:ea typeface="Montserrat Bold"/>
                <a:cs typeface="Montserrat Bold"/>
                <a:sym typeface="Montserrat Bold"/>
              </a:rPr>
              <a:t>небольшой шаг, сделанный вперед, может иметь огромное </a:t>
            </a:r>
            <a:r>
              <a:rPr lang="ru-RU" sz="7200" b="1" dirty="0" smtClean="0">
                <a:solidFill>
                  <a:srgbClr val="FFFFFF"/>
                </a:solidFill>
                <a:latin typeface="Bahnschrift SemiBold SemiConden" panose="020B0502040204020203" pitchFamily="34" charset="0"/>
                <a:ea typeface="Montserrat Bold"/>
                <a:cs typeface="Montserrat Bold"/>
                <a:sym typeface="Montserrat Bold"/>
              </a:rPr>
              <a:t>значение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7466166" y="2645841"/>
            <a:ext cx="9793134" cy="7694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000"/>
              </a:lnSpc>
            </a:pPr>
            <a:endParaRPr lang="ru-RU" sz="2500" dirty="0" smtClean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just">
              <a:lnSpc>
                <a:spcPts val="3000"/>
              </a:lnSpc>
            </a:pPr>
            <a:endParaRPr lang="en-US" sz="2500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16723532" y="6386622"/>
            <a:ext cx="770167" cy="996193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659"/>
              </a:lnSpc>
            </a:pPr>
            <a:endParaRPr/>
          </a:p>
        </p:txBody>
      </p:sp>
      <p:sp>
        <p:nvSpPr>
          <p:cNvPr id="17" name="TextBox 17"/>
          <p:cNvSpPr txBox="1"/>
          <p:nvPr/>
        </p:nvSpPr>
        <p:spPr>
          <a:xfrm>
            <a:off x="16723532" y="7657640"/>
            <a:ext cx="770167" cy="996193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659"/>
              </a:lnSpc>
            </a:pPr>
            <a:endParaRPr/>
          </a:p>
        </p:txBody>
      </p:sp>
      <p:sp>
        <p:nvSpPr>
          <p:cNvPr id="20" name="TextBox 20"/>
          <p:cNvSpPr txBox="1"/>
          <p:nvPr/>
        </p:nvSpPr>
        <p:spPr>
          <a:xfrm>
            <a:off x="16338449" y="8262107"/>
            <a:ext cx="770167" cy="996193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659"/>
              </a:lnSpc>
            </a:pPr>
            <a:endParaRPr/>
          </a:p>
        </p:txBody>
      </p:sp>
      <p:sp>
        <p:nvSpPr>
          <p:cNvPr id="31" name="Freeform 31"/>
          <p:cNvSpPr/>
          <p:nvPr/>
        </p:nvSpPr>
        <p:spPr>
          <a:xfrm>
            <a:off x="9998023" y="9953625"/>
            <a:ext cx="13451017" cy="5364357"/>
          </a:xfrm>
          <a:custGeom>
            <a:avLst/>
            <a:gdLst/>
            <a:ahLst/>
            <a:cxnLst/>
            <a:rect l="l" t="t" r="r" b="b"/>
            <a:pathLst>
              <a:path w="1751475" h="698500">
                <a:moveTo>
                  <a:pt x="1751475" y="349250"/>
                </a:moveTo>
                <a:lnTo>
                  <a:pt x="1548275" y="698500"/>
                </a:lnTo>
                <a:lnTo>
                  <a:pt x="203200" y="698500"/>
                </a:lnTo>
                <a:lnTo>
                  <a:pt x="0" y="349250"/>
                </a:lnTo>
                <a:lnTo>
                  <a:pt x="203200" y="0"/>
                </a:lnTo>
                <a:lnTo>
                  <a:pt x="1548275" y="0"/>
                </a:lnTo>
                <a:lnTo>
                  <a:pt x="1751475" y="349250"/>
                </a:lnTo>
                <a:close/>
              </a:path>
            </a:pathLst>
          </a:custGeom>
          <a:solidFill>
            <a:srgbClr val="477BA2"/>
          </a:solidFill>
          <a:ln cap="sq">
            <a:noFill/>
            <a:prstDash val="solid"/>
            <a:miter/>
          </a:ln>
        </p:spPr>
      </p:sp>
      <p:sp>
        <p:nvSpPr>
          <p:cNvPr id="32" name="TextBox 32"/>
          <p:cNvSpPr txBox="1"/>
          <p:nvPr/>
        </p:nvSpPr>
        <p:spPr>
          <a:xfrm>
            <a:off x="10875827" y="9661024"/>
            <a:ext cx="11695410" cy="5656958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3359"/>
              </a:lnSpc>
            </a:pPr>
            <a:endParaRPr/>
          </a:p>
        </p:txBody>
      </p:sp>
      <p:pic>
        <p:nvPicPr>
          <p:cNvPr id="46" name="Рисунок 4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2801" y="8197875"/>
            <a:ext cx="5115859" cy="2705055"/>
          </a:xfrm>
          <a:prstGeom prst="rect">
            <a:avLst/>
          </a:prstGeom>
        </p:spPr>
      </p:pic>
      <p:sp>
        <p:nvSpPr>
          <p:cNvPr id="48" name="Freeform 3"/>
          <p:cNvSpPr/>
          <p:nvPr/>
        </p:nvSpPr>
        <p:spPr>
          <a:xfrm>
            <a:off x="10318674" y="5415451"/>
            <a:ext cx="6809202" cy="599997"/>
          </a:xfrm>
          <a:custGeom>
            <a:avLst/>
            <a:gdLst/>
            <a:ahLst/>
            <a:cxnLst/>
            <a:rect l="l" t="t" r="r" b="b"/>
            <a:pathLst>
              <a:path w="7927091" h="698500">
                <a:moveTo>
                  <a:pt x="7927091" y="349250"/>
                </a:moveTo>
                <a:lnTo>
                  <a:pt x="7723891" y="698500"/>
                </a:lnTo>
                <a:lnTo>
                  <a:pt x="203200" y="698500"/>
                </a:lnTo>
                <a:lnTo>
                  <a:pt x="0" y="349250"/>
                </a:lnTo>
                <a:lnTo>
                  <a:pt x="203200" y="0"/>
                </a:lnTo>
                <a:lnTo>
                  <a:pt x="7723891" y="0"/>
                </a:lnTo>
                <a:lnTo>
                  <a:pt x="7927091" y="349250"/>
                </a:lnTo>
                <a:close/>
              </a:path>
            </a:pathLst>
          </a:custGeom>
          <a:solidFill>
            <a:srgbClr val="1A517B"/>
          </a:solidFill>
        </p:spPr>
      </p:sp>
      <p:sp>
        <p:nvSpPr>
          <p:cNvPr id="51" name="Freeform 6"/>
          <p:cNvSpPr/>
          <p:nvPr/>
        </p:nvSpPr>
        <p:spPr>
          <a:xfrm>
            <a:off x="16684216" y="5237772"/>
            <a:ext cx="955354" cy="955354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477BA2"/>
          </a:solidFill>
          <a:ln cap="sq">
            <a:noFill/>
            <a:prstDash val="solid"/>
            <a:miter/>
          </a:ln>
        </p:spPr>
      </p:sp>
      <p:sp>
        <p:nvSpPr>
          <p:cNvPr id="53" name="Freeform 8"/>
          <p:cNvSpPr/>
          <p:nvPr/>
        </p:nvSpPr>
        <p:spPr>
          <a:xfrm>
            <a:off x="16784019" y="5337575"/>
            <a:ext cx="755749" cy="755749"/>
          </a:xfrm>
          <a:custGeom>
            <a:avLst/>
            <a:gdLst/>
            <a:ahLst/>
            <a:cxnLst/>
            <a:rect l="l" t="t" r="r" b="b"/>
            <a:pathLst>
              <a:path w="755749" h="755749">
                <a:moveTo>
                  <a:pt x="0" y="0"/>
                </a:moveTo>
                <a:lnTo>
                  <a:pt x="755749" y="0"/>
                </a:lnTo>
                <a:lnTo>
                  <a:pt x="755749" y="755748"/>
                </a:lnTo>
                <a:lnTo>
                  <a:pt x="0" y="75574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5" name="Freeform 10"/>
          <p:cNvSpPr/>
          <p:nvPr/>
        </p:nvSpPr>
        <p:spPr>
          <a:xfrm>
            <a:off x="10395474" y="6472809"/>
            <a:ext cx="6732401" cy="599997"/>
          </a:xfrm>
          <a:custGeom>
            <a:avLst/>
            <a:gdLst/>
            <a:ahLst/>
            <a:cxnLst/>
            <a:rect l="l" t="t" r="r" b="b"/>
            <a:pathLst>
              <a:path w="7837681" h="698500">
                <a:moveTo>
                  <a:pt x="7837681" y="349250"/>
                </a:moveTo>
                <a:lnTo>
                  <a:pt x="7634481" y="698500"/>
                </a:lnTo>
                <a:lnTo>
                  <a:pt x="203200" y="698500"/>
                </a:lnTo>
                <a:lnTo>
                  <a:pt x="0" y="349250"/>
                </a:lnTo>
                <a:lnTo>
                  <a:pt x="203200" y="0"/>
                </a:lnTo>
                <a:lnTo>
                  <a:pt x="7634481" y="0"/>
                </a:lnTo>
                <a:lnTo>
                  <a:pt x="7837681" y="349250"/>
                </a:lnTo>
                <a:close/>
              </a:path>
            </a:pathLst>
          </a:custGeom>
          <a:solidFill>
            <a:srgbClr val="1A517B"/>
          </a:solidFill>
        </p:spPr>
      </p:sp>
      <p:sp>
        <p:nvSpPr>
          <p:cNvPr id="56" name="TextBox 11"/>
          <p:cNvSpPr txBox="1"/>
          <p:nvPr/>
        </p:nvSpPr>
        <p:spPr>
          <a:xfrm>
            <a:off x="10493655" y="6440082"/>
            <a:ext cx="6536038" cy="632724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3359"/>
              </a:lnSpc>
            </a:pPr>
            <a:endParaRPr/>
          </a:p>
        </p:txBody>
      </p:sp>
      <p:sp>
        <p:nvSpPr>
          <p:cNvPr id="58" name="Freeform 13"/>
          <p:cNvSpPr/>
          <p:nvPr/>
        </p:nvSpPr>
        <p:spPr>
          <a:xfrm>
            <a:off x="16684216" y="6295130"/>
            <a:ext cx="955354" cy="955354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477BA2"/>
          </a:solidFill>
          <a:ln cap="sq">
            <a:noFill/>
            <a:prstDash val="solid"/>
            <a:miter/>
          </a:ln>
        </p:spPr>
      </p:sp>
      <p:sp>
        <p:nvSpPr>
          <p:cNvPr id="59" name="TextBox 14"/>
          <p:cNvSpPr txBox="1"/>
          <p:nvPr/>
        </p:nvSpPr>
        <p:spPr>
          <a:xfrm>
            <a:off x="16773780" y="6339912"/>
            <a:ext cx="776225" cy="821007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</a:pPr>
            <a:endParaRPr/>
          </a:p>
        </p:txBody>
      </p:sp>
      <p:sp>
        <p:nvSpPr>
          <p:cNvPr id="60" name="Freeform 15"/>
          <p:cNvSpPr/>
          <p:nvPr/>
        </p:nvSpPr>
        <p:spPr>
          <a:xfrm>
            <a:off x="16784019" y="6394933"/>
            <a:ext cx="755749" cy="755749"/>
          </a:xfrm>
          <a:custGeom>
            <a:avLst/>
            <a:gdLst/>
            <a:ahLst/>
            <a:cxnLst/>
            <a:rect l="l" t="t" r="r" b="b"/>
            <a:pathLst>
              <a:path w="755749" h="755749">
                <a:moveTo>
                  <a:pt x="0" y="0"/>
                </a:moveTo>
                <a:lnTo>
                  <a:pt x="755749" y="0"/>
                </a:lnTo>
                <a:lnTo>
                  <a:pt x="755749" y="755749"/>
                </a:lnTo>
                <a:lnTo>
                  <a:pt x="0" y="75574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2" name="Freeform 17"/>
          <p:cNvSpPr/>
          <p:nvPr/>
        </p:nvSpPr>
        <p:spPr>
          <a:xfrm>
            <a:off x="10395474" y="8574897"/>
            <a:ext cx="6732401" cy="599997"/>
          </a:xfrm>
          <a:custGeom>
            <a:avLst/>
            <a:gdLst/>
            <a:ahLst/>
            <a:cxnLst/>
            <a:rect l="l" t="t" r="r" b="b"/>
            <a:pathLst>
              <a:path w="7837681" h="698500">
                <a:moveTo>
                  <a:pt x="7837681" y="349250"/>
                </a:moveTo>
                <a:lnTo>
                  <a:pt x="7634481" y="698500"/>
                </a:lnTo>
                <a:lnTo>
                  <a:pt x="203200" y="698500"/>
                </a:lnTo>
                <a:lnTo>
                  <a:pt x="0" y="349250"/>
                </a:lnTo>
                <a:lnTo>
                  <a:pt x="203200" y="0"/>
                </a:lnTo>
                <a:lnTo>
                  <a:pt x="7634481" y="0"/>
                </a:lnTo>
                <a:lnTo>
                  <a:pt x="7837681" y="349250"/>
                </a:lnTo>
                <a:close/>
              </a:path>
            </a:pathLst>
          </a:custGeom>
          <a:solidFill>
            <a:srgbClr val="1A517B"/>
          </a:solidFill>
        </p:spPr>
      </p:sp>
      <p:sp>
        <p:nvSpPr>
          <p:cNvPr id="65" name="Freeform 20"/>
          <p:cNvSpPr/>
          <p:nvPr/>
        </p:nvSpPr>
        <p:spPr>
          <a:xfrm>
            <a:off x="16684216" y="8397218"/>
            <a:ext cx="955354" cy="955354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477BA2"/>
          </a:solidFill>
          <a:ln cap="sq">
            <a:noFill/>
            <a:prstDash val="solid"/>
            <a:miter/>
          </a:ln>
        </p:spPr>
      </p:sp>
      <p:sp>
        <p:nvSpPr>
          <p:cNvPr id="66" name="TextBox 21"/>
          <p:cNvSpPr txBox="1"/>
          <p:nvPr/>
        </p:nvSpPr>
        <p:spPr>
          <a:xfrm>
            <a:off x="16773780" y="8442000"/>
            <a:ext cx="776225" cy="821007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</a:pPr>
            <a:endParaRPr/>
          </a:p>
        </p:txBody>
      </p:sp>
      <p:sp>
        <p:nvSpPr>
          <p:cNvPr id="67" name="Freeform 22"/>
          <p:cNvSpPr/>
          <p:nvPr/>
        </p:nvSpPr>
        <p:spPr>
          <a:xfrm>
            <a:off x="16784019" y="8497021"/>
            <a:ext cx="755749" cy="755749"/>
          </a:xfrm>
          <a:custGeom>
            <a:avLst/>
            <a:gdLst/>
            <a:ahLst/>
            <a:cxnLst/>
            <a:rect l="l" t="t" r="r" b="b"/>
            <a:pathLst>
              <a:path w="755749" h="755749">
                <a:moveTo>
                  <a:pt x="0" y="0"/>
                </a:moveTo>
                <a:lnTo>
                  <a:pt x="755749" y="0"/>
                </a:lnTo>
                <a:lnTo>
                  <a:pt x="755749" y="755748"/>
                </a:lnTo>
                <a:lnTo>
                  <a:pt x="0" y="75574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9" name="Freeform 24"/>
          <p:cNvSpPr/>
          <p:nvPr/>
        </p:nvSpPr>
        <p:spPr>
          <a:xfrm>
            <a:off x="10318674" y="7509849"/>
            <a:ext cx="6809202" cy="599997"/>
          </a:xfrm>
          <a:custGeom>
            <a:avLst/>
            <a:gdLst/>
            <a:ahLst/>
            <a:cxnLst/>
            <a:rect l="l" t="t" r="r" b="b"/>
            <a:pathLst>
              <a:path w="7927091" h="698500">
                <a:moveTo>
                  <a:pt x="7927091" y="349250"/>
                </a:moveTo>
                <a:lnTo>
                  <a:pt x="7723891" y="698500"/>
                </a:lnTo>
                <a:lnTo>
                  <a:pt x="203200" y="698500"/>
                </a:lnTo>
                <a:lnTo>
                  <a:pt x="0" y="349250"/>
                </a:lnTo>
                <a:lnTo>
                  <a:pt x="203200" y="0"/>
                </a:lnTo>
                <a:lnTo>
                  <a:pt x="7723891" y="0"/>
                </a:lnTo>
                <a:lnTo>
                  <a:pt x="7927091" y="349250"/>
                </a:lnTo>
                <a:close/>
              </a:path>
            </a:pathLst>
          </a:custGeom>
          <a:solidFill>
            <a:srgbClr val="1A517B"/>
          </a:solidFill>
        </p:spPr>
      </p:sp>
      <p:sp>
        <p:nvSpPr>
          <p:cNvPr id="70" name="TextBox 25"/>
          <p:cNvSpPr txBox="1"/>
          <p:nvPr/>
        </p:nvSpPr>
        <p:spPr>
          <a:xfrm>
            <a:off x="10416855" y="7477122"/>
            <a:ext cx="6612838" cy="632724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3359"/>
              </a:lnSpc>
            </a:pPr>
            <a:endParaRPr/>
          </a:p>
        </p:txBody>
      </p:sp>
      <p:sp>
        <p:nvSpPr>
          <p:cNvPr id="72" name="Freeform 27"/>
          <p:cNvSpPr/>
          <p:nvPr/>
        </p:nvSpPr>
        <p:spPr>
          <a:xfrm>
            <a:off x="16684216" y="7332170"/>
            <a:ext cx="955354" cy="955354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477BA2"/>
          </a:solidFill>
          <a:ln cap="sq">
            <a:noFill/>
            <a:prstDash val="solid"/>
            <a:miter/>
          </a:ln>
        </p:spPr>
      </p:sp>
      <p:sp>
        <p:nvSpPr>
          <p:cNvPr id="73" name="TextBox 28"/>
          <p:cNvSpPr txBox="1"/>
          <p:nvPr/>
        </p:nvSpPr>
        <p:spPr>
          <a:xfrm>
            <a:off x="16773780" y="7376952"/>
            <a:ext cx="776225" cy="821007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</a:pPr>
            <a:endParaRPr/>
          </a:p>
        </p:txBody>
      </p:sp>
      <p:sp>
        <p:nvSpPr>
          <p:cNvPr id="74" name="Freeform 29"/>
          <p:cNvSpPr/>
          <p:nvPr/>
        </p:nvSpPr>
        <p:spPr>
          <a:xfrm>
            <a:off x="16784019" y="7446893"/>
            <a:ext cx="755749" cy="755749"/>
          </a:xfrm>
          <a:custGeom>
            <a:avLst/>
            <a:gdLst/>
            <a:ahLst/>
            <a:cxnLst/>
            <a:rect l="l" t="t" r="r" b="b"/>
            <a:pathLst>
              <a:path w="755749" h="755749">
                <a:moveTo>
                  <a:pt x="0" y="0"/>
                </a:moveTo>
                <a:lnTo>
                  <a:pt x="755749" y="0"/>
                </a:lnTo>
                <a:lnTo>
                  <a:pt x="755749" y="755749"/>
                </a:lnTo>
                <a:lnTo>
                  <a:pt x="0" y="75574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75" name="TextBox 39"/>
          <p:cNvSpPr txBox="1"/>
          <p:nvPr/>
        </p:nvSpPr>
        <p:spPr>
          <a:xfrm>
            <a:off x="11348448" y="7535050"/>
            <a:ext cx="5561070" cy="4492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27"/>
              </a:lnSpc>
              <a:spcBef>
                <a:spcPct val="0"/>
              </a:spcBef>
            </a:pPr>
            <a:r>
              <a:rPr lang="en-US" sz="2805" b="1" dirty="0" smtClean="0">
                <a:solidFill>
                  <a:srgbClr val="FFFFFF"/>
                </a:solidFill>
                <a:latin typeface="Bahnschrift SemiBold SemiConden" panose="020B0502040204020203" pitchFamily="34" charset="0"/>
                <a:ea typeface="Montserrat Bold"/>
                <a:cs typeface="Montserrat Bold"/>
                <a:sym typeface="Montserrat Bold"/>
              </a:rPr>
              <a:t>nmc.nevarono@mail.com</a:t>
            </a:r>
            <a:endParaRPr lang="en-US" sz="2805" b="1" dirty="0">
              <a:solidFill>
                <a:srgbClr val="FFFFFF"/>
              </a:solidFill>
              <a:latin typeface="Bahnschrift SemiBold SemiConden" panose="020B0502040204020203" pitchFamily="34" charset="0"/>
              <a:ea typeface="Montserrat Bold"/>
              <a:cs typeface="Montserrat Bold"/>
              <a:sym typeface="Montserrat Bold"/>
            </a:endParaRPr>
          </a:p>
        </p:txBody>
      </p:sp>
      <p:sp>
        <p:nvSpPr>
          <p:cNvPr id="76" name="TextBox 40"/>
          <p:cNvSpPr txBox="1"/>
          <p:nvPr/>
        </p:nvSpPr>
        <p:spPr>
          <a:xfrm>
            <a:off x="11348448" y="8600098"/>
            <a:ext cx="5561070" cy="4639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27"/>
              </a:lnSpc>
              <a:spcBef>
                <a:spcPct val="0"/>
              </a:spcBef>
            </a:pPr>
            <a:r>
              <a:rPr lang="ru-RU" sz="2805" b="1" dirty="0">
                <a:solidFill>
                  <a:srgbClr val="FFFFFF"/>
                </a:solidFill>
                <a:latin typeface="Bahnschrift SemiBold SemiConden" panose="020B0502040204020203" pitchFamily="34" charset="0"/>
                <a:ea typeface="Montserrat Bold"/>
                <a:cs typeface="Montserrat Bold"/>
                <a:sym typeface="Montserrat Bold"/>
              </a:rPr>
              <a:t>у</a:t>
            </a:r>
            <a:r>
              <a:rPr lang="ru-RU" sz="2805" b="1" dirty="0" smtClean="0">
                <a:solidFill>
                  <a:srgbClr val="FFFFFF"/>
                </a:solidFill>
                <a:latin typeface="Bahnschrift SemiBold SemiConden" panose="020B0502040204020203" pitchFamily="34" charset="0"/>
                <a:ea typeface="Montserrat Bold"/>
                <a:cs typeface="Montserrat Bold"/>
                <a:sym typeface="Montserrat Bold"/>
              </a:rPr>
              <a:t>л. Бабушкина д. 42, корп. 4</a:t>
            </a:r>
            <a:endParaRPr lang="en-US" sz="2805" b="1" dirty="0">
              <a:solidFill>
                <a:srgbClr val="FFFFFF"/>
              </a:solidFill>
              <a:latin typeface="Bahnschrift SemiBold SemiConden" panose="020B0502040204020203" pitchFamily="34" charset="0"/>
              <a:ea typeface="Montserrat Bold"/>
              <a:cs typeface="Montserrat Bold"/>
              <a:sym typeface="Montserrat Bold"/>
            </a:endParaRPr>
          </a:p>
        </p:txBody>
      </p:sp>
      <p:sp>
        <p:nvSpPr>
          <p:cNvPr id="77" name="TextBox 41"/>
          <p:cNvSpPr txBox="1"/>
          <p:nvPr/>
        </p:nvSpPr>
        <p:spPr>
          <a:xfrm>
            <a:off x="11348448" y="5440652"/>
            <a:ext cx="4729752" cy="5001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927"/>
              </a:lnSpc>
              <a:spcBef>
                <a:spcPct val="0"/>
              </a:spcBef>
            </a:pPr>
            <a:r>
              <a:rPr lang="ru-RU" sz="2805" b="1" dirty="0" smtClean="0">
                <a:solidFill>
                  <a:srgbClr val="FFFFFF"/>
                </a:solidFill>
                <a:latin typeface="Bahnschrift SemiBold SemiConden" panose="020B0502040204020203" pitchFamily="34" charset="0"/>
                <a:ea typeface="Montserrat Bold"/>
                <a:cs typeface="Montserrat Bold"/>
                <a:sym typeface="Montserrat Bold"/>
              </a:rPr>
              <a:t>(812) 560-49-10</a:t>
            </a:r>
            <a:r>
              <a:rPr lang="ru-RU" sz="2805" b="1" dirty="0">
                <a:solidFill>
                  <a:srgbClr val="FFFFFF"/>
                </a:solidFill>
                <a:latin typeface="Bahnschrift SemiBold SemiConden" panose="020B0502040204020203" pitchFamily="34" charset="0"/>
                <a:ea typeface="Montserrat Bold"/>
                <a:cs typeface="Montserrat Bold"/>
                <a:sym typeface="Montserrat Bold"/>
              </a:rPr>
              <a:t>, (812) 560-13-06</a:t>
            </a:r>
            <a:endParaRPr lang="en-US" sz="2805" b="1" dirty="0">
              <a:solidFill>
                <a:srgbClr val="FFFFFF"/>
              </a:solidFill>
              <a:latin typeface="Bahnschrift SemiBold SemiConden" panose="020B0502040204020203" pitchFamily="34" charset="0"/>
              <a:ea typeface="Montserrat Bold"/>
              <a:cs typeface="Montserrat Bold"/>
              <a:sym typeface="Montserrat Bold"/>
            </a:endParaRPr>
          </a:p>
        </p:txBody>
      </p:sp>
      <p:sp>
        <p:nvSpPr>
          <p:cNvPr id="78" name="TextBox 42"/>
          <p:cNvSpPr txBox="1"/>
          <p:nvPr/>
        </p:nvSpPr>
        <p:spPr>
          <a:xfrm>
            <a:off x="10699546" y="6498010"/>
            <a:ext cx="5921697" cy="4492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927"/>
              </a:lnSpc>
              <a:spcBef>
                <a:spcPct val="0"/>
              </a:spcBef>
            </a:pPr>
            <a:r>
              <a:rPr lang="en-US" sz="2805" b="1" dirty="0">
                <a:solidFill>
                  <a:schemeClr val="bg1"/>
                </a:solidFill>
                <a:latin typeface="Bahnschrift SemiBold SemiConden" panose="020B0502040204020203" pitchFamily="34" charset="0"/>
                <a:ea typeface="Montserrat Bold"/>
                <a:cs typeface="Montserrat Bold"/>
                <a:sym typeface="Montserrat Bold"/>
              </a:rPr>
              <a:t>https://</a:t>
            </a:r>
            <a:r>
              <a:rPr lang="en-US" sz="2805" b="1" dirty="0" smtClean="0">
                <a:solidFill>
                  <a:schemeClr val="bg1"/>
                </a:solidFill>
                <a:latin typeface="Bahnschrift SemiBold SemiConden" panose="020B0502040204020203" pitchFamily="34" charset="0"/>
                <a:ea typeface="Montserrat Bold"/>
                <a:cs typeface="Montserrat Bold"/>
                <a:sym typeface="Montserrat Bold"/>
              </a:rPr>
              <a:t>nevarono.spb.ru</a:t>
            </a:r>
            <a:r>
              <a:rPr lang="ru-RU" sz="2805" b="1" dirty="0" smtClean="0">
                <a:solidFill>
                  <a:schemeClr val="bg1"/>
                </a:solidFill>
                <a:latin typeface="Bahnschrift SemiBold SemiConden" panose="020B0502040204020203" pitchFamily="34" charset="0"/>
                <a:ea typeface="Montserrat Bold"/>
                <a:cs typeface="Montserrat Bold"/>
                <a:sym typeface="Montserrat Bold"/>
              </a:rPr>
              <a:t>,</a:t>
            </a:r>
            <a:r>
              <a:rPr lang="ru-RU" sz="2805" b="1" dirty="0" smtClean="0">
                <a:solidFill>
                  <a:srgbClr val="FFFFFF"/>
                </a:solidFill>
                <a:latin typeface="Bahnschrift SemiBold SemiConden" panose="020B0502040204020203" pitchFamily="34" charset="0"/>
                <a:ea typeface="Montserrat Bold"/>
                <a:cs typeface="Montserrat Bold"/>
                <a:sym typeface="Montserrat Bold"/>
              </a:rPr>
              <a:t> </a:t>
            </a:r>
            <a:r>
              <a:rPr lang="en-US" sz="2805" b="1" dirty="0" smtClean="0">
                <a:solidFill>
                  <a:srgbClr val="FFFFFF"/>
                </a:solidFill>
                <a:latin typeface="Bahnschrift SemiBold SemiConden" panose="020B0502040204020203" pitchFamily="34" charset="0"/>
                <a:ea typeface="Montserrat Bold"/>
                <a:cs typeface="Montserrat Bold"/>
                <a:sym typeface="Montserrat Bold"/>
              </a:rPr>
              <a:t>http</a:t>
            </a:r>
            <a:r>
              <a:rPr lang="en-US" sz="2805" b="1" dirty="0">
                <a:solidFill>
                  <a:srgbClr val="FFFFFF"/>
                </a:solidFill>
                <a:latin typeface="Bahnschrift SemiBold SemiConden" panose="020B0502040204020203" pitchFamily="34" charset="0"/>
                <a:ea typeface="Montserrat Bold"/>
                <a:cs typeface="Montserrat Bold"/>
                <a:sym typeface="Montserrat Bold"/>
              </a:rPr>
              <a:t>://</a:t>
            </a:r>
            <a:r>
              <a:rPr lang="en-US" sz="2805" b="1" dirty="0" smtClean="0">
                <a:solidFill>
                  <a:srgbClr val="FFFFFF"/>
                </a:solidFill>
                <a:latin typeface="Bahnschrift SemiBold SemiConden" panose="020B0502040204020203" pitchFamily="34" charset="0"/>
                <a:ea typeface="Montserrat Bold"/>
                <a:cs typeface="Montserrat Bold"/>
                <a:sym typeface="Montserrat Bold"/>
              </a:rPr>
              <a:t>imc-nev.ru</a:t>
            </a:r>
            <a:endParaRPr lang="en-US" sz="2805" b="1" dirty="0">
              <a:solidFill>
                <a:srgbClr val="FFFFFF"/>
              </a:solidFill>
              <a:latin typeface="Bahnschrift SemiBold SemiConden" panose="020B0502040204020203" pitchFamily="34" charset="0"/>
              <a:ea typeface="Montserrat Bold"/>
              <a:cs typeface="Montserrat Bold"/>
              <a:sym typeface="Montserrat Bold"/>
            </a:endParaRPr>
          </a:p>
        </p:txBody>
      </p:sp>
      <p:sp>
        <p:nvSpPr>
          <p:cNvPr id="37" name="TextBox 41"/>
          <p:cNvSpPr txBox="1"/>
          <p:nvPr/>
        </p:nvSpPr>
        <p:spPr>
          <a:xfrm>
            <a:off x="8001000" y="4439591"/>
            <a:ext cx="10058400" cy="5001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927"/>
              </a:lnSpc>
              <a:spcBef>
                <a:spcPct val="0"/>
              </a:spcBef>
            </a:pPr>
            <a:r>
              <a:rPr lang="ru-RU" sz="2805" b="1" dirty="0" smtClean="0">
                <a:solidFill>
                  <a:srgbClr val="FFFFFF"/>
                </a:solidFill>
                <a:latin typeface="Bahnschrift SemiBold SemiConden" panose="020B0502040204020203" pitchFamily="34" charset="0"/>
                <a:ea typeface="Montserrat Bold"/>
                <a:cs typeface="Montserrat Bold"/>
                <a:sym typeface="Montserrat Bold"/>
              </a:rPr>
              <a:t>(Из </a:t>
            </a:r>
            <a:r>
              <a:rPr lang="ru-RU" sz="2805" b="1" dirty="0">
                <a:solidFill>
                  <a:srgbClr val="FFFFFF"/>
                </a:solidFill>
                <a:latin typeface="Bahnschrift SemiBold SemiConden" panose="020B0502040204020203" pitchFamily="34" charset="0"/>
                <a:ea typeface="Montserrat Bold"/>
                <a:cs typeface="Montserrat Bold"/>
                <a:sym typeface="Montserrat Bold"/>
              </a:rPr>
              <a:t>книги «</a:t>
            </a:r>
            <a:r>
              <a:rPr lang="ru-RU" sz="2805" b="1" dirty="0" err="1">
                <a:solidFill>
                  <a:srgbClr val="FFFFFF"/>
                </a:solidFill>
                <a:latin typeface="Bahnschrift SemiBold SemiConden" panose="020B0502040204020203" pitchFamily="34" charset="0"/>
                <a:ea typeface="Montserrat Bold"/>
                <a:cs typeface="Montserrat Bold"/>
                <a:sym typeface="Montserrat Bold"/>
              </a:rPr>
              <a:t>Scrum</a:t>
            </a:r>
            <a:r>
              <a:rPr lang="ru-RU" sz="2805" b="1" dirty="0">
                <a:solidFill>
                  <a:srgbClr val="FFFFFF"/>
                </a:solidFill>
                <a:latin typeface="Bahnschrift SemiBold SemiConden" panose="020B0502040204020203" pitchFamily="34" charset="0"/>
                <a:ea typeface="Montserrat Bold"/>
                <a:cs typeface="Montserrat Bold"/>
                <a:sym typeface="Montserrat Bold"/>
              </a:rPr>
              <a:t>. Революционный метод управления проектами</a:t>
            </a:r>
            <a:r>
              <a:rPr lang="ru-RU" sz="2805" b="1" dirty="0" smtClean="0">
                <a:solidFill>
                  <a:srgbClr val="FFFFFF"/>
                </a:solidFill>
                <a:latin typeface="Bahnschrift SemiBold SemiConden" panose="020B0502040204020203" pitchFamily="34" charset="0"/>
                <a:ea typeface="Montserrat Bold"/>
                <a:cs typeface="Montserrat Bold"/>
                <a:sym typeface="Montserrat Bold"/>
              </a:rPr>
              <a:t>»)</a:t>
            </a:r>
            <a:endParaRPr lang="en-US" sz="2805" b="1" dirty="0">
              <a:solidFill>
                <a:srgbClr val="FFFFFF"/>
              </a:solidFill>
              <a:latin typeface="Bahnschrift SemiBold SemiConden" panose="020B0502040204020203" pitchFamily="34" charset="0"/>
              <a:ea typeface="Montserrat Bold"/>
              <a:cs typeface="Montserrat Bold"/>
              <a:sym typeface="Montserrat Bold"/>
            </a:endParaRPr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38831" y="819843"/>
            <a:ext cx="12855134" cy="111335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43104" y="-971688"/>
            <a:ext cx="19438020" cy="4743588"/>
            <a:chOff x="0" y="0"/>
            <a:chExt cx="5119479" cy="1610585"/>
          </a:xfrm>
          <a:solidFill>
            <a:srgbClr val="1A517B"/>
          </a:solidFill>
        </p:grpSpPr>
        <p:sp>
          <p:nvSpPr>
            <p:cNvPr id="3" name="Freeform 3"/>
            <p:cNvSpPr/>
            <p:nvPr/>
          </p:nvSpPr>
          <p:spPr>
            <a:xfrm>
              <a:off x="0" y="0"/>
              <a:ext cx="5119479" cy="1610585"/>
            </a:xfrm>
            <a:custGeom>
              <a:avLst/>
              <a:gdLst/>
              <a:ahLst/>
              <a:cxnLst/>
              <a:rect l="l" t="t" r="r" b="b"/>
              <a:pathLst>
                <a:path w="5119479" h="1610585">
                  <a:moveTo>
                    <a:pt x="0" y="0"/>
                  </a:moveTo>
                  <a:lnTo>
                    <a:pt x="5119479" y="0"/>
                  </a:lnTo>
                  <a:lnTo>
                    <a:pt x="5119479" y="1610585"/>
                  </a:lnTo>
                  <a:lnTo>
                    <a:pt x="0" y="1610585"/>
                  </a:lnTo>
                  <a:close/>
                </a:path>
              </a:pathLst>
            </a:custGeom>
            <a:grpFill/>
          </p:spPr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5119479" cy="1667735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8935004" y="1624280"/>
            <a:ext cx="13853822" cy="8951866"/>
          </a:xfrm>
          <a:custGeom>
            <a:avLst/>
            <a:gdLst/>
            <a:ahLst/>
            <a:cxnLst/>
            <a:rect l="l" t="t" r="r" b="b"/>
            <a:pathLst>
              <a:path w="1080992" h="698500">
                <a:moveTo>
                  <a:pt x="1080992" y="349250"/>
                </a:moveTo>
                <a:lnTo>
                  <a:pt x="877792" y="698500"/>
                </a:lnTo>
                <a:lnTo>
                  <a:pt x="203200" y="698500"/>
                </a:lnTo>
                <a:lnTo>
                  <a:pt x="0" y="349250"/>
                </a:lnTo>
                <a:lnTo>
                  <a:pt x="203200" y="0"/>
                </a:lnTo>
                <a:lnTo>
                  <a:pt x="877792" y="0"/>
                </a:lnTo>
                <a:lnTo>
                  <a:pt x="1080992" y="349250"/>
                </a:lnTo>
                <a:close/>
              </a:path>
            </a:pathLst>
          </a:custGeom>
          <a:solidFill>
            <a:srgbClr val="477BA2"/>
          </a:solidFill>
          <a:ln cap="sq">
            <a:noFill/>
            <a:prstDash val="solid"/>
            <a:miter/>
          </a:ln>
        </p:spPr>
      </p:sp>
      <p:sp>
        <p:nvSpPr>
          <p:cNvPr id="11" name="Freeform 11"/>
          <p:cNvSpPr/>
          <p:nvPr/>
        </p:nvSpPr>
        <p:spPr>
          <a:xfrm>
            <a:off x="-4625273" y="9915525"/>
            <a:ext cx="13451017" cy="5364357"/>
          </a:xfrm>
          <a:custGeom>
            <a:avLst/>
            <a:gdLst/>
            <a:ahLst/>
            <a:cxnLst/>
            <a:rect l="l" t="t" r="r" b="b"/>
            <a:pathLst>
              <a:path w="1751475" h="698500">
                <a:moveTo>
                  <a:pt x="1751475" y="349250"/>
                </a:moveTo>
                <a:lnTo>
                  <a:pt x="1548275" y="698500"/>
                </a:lnTo>
                <a:lnTo>
                  <a:pt x="203200" y="698500"/>
                </a:lnTo>
                <a:lnTo>
                  <a:pt x="0" y="349250"/>
                </a:lnTo>
                <a:lnTo>
                  <a:pt x="203200" y="0"/>
                </a:lnTo>
                <a:lnTo>
                  <a:pt x="1548275" y="0"/>
                </a:lnTo>
                <a:lnTo>
                  <a:pt x="1751475" y="349250"/>
                </a:lnTo>
                <a:close/>
              </a:path>
            </a:pathLst>
          </a:custGeom>
          <a:solidFill>
            <a:srgbClr val="477BA2"/>
          </a:solidFill>
          <a:ln cap="sq">
            <a:noFill/>
            <a:prstDash val="solid"/>
            <a:miter/>
          </a:ln>
        </p:spPr>
      </p:sp>
      <p:sp>
        <p:nvSpPr>
          <p:cNvPr id="26" name="Freeform 26"/>
          <p:cNvSpPr/>
          <p:nvPr/>
        </p:nvSpPr>
        <p:spPr>
          <a:xfrm>
            <a:off x="249299" y="3940118"/>
            <a:ext cx="1071536" cy="920851"/>
          </a:xfrm>
          <a:custGeom>
            <a:avLst/>
            <a:gdLst/>
            <a:ahLst/>
            <a:cxnLst/>
            <a:rect l="l" t="t" r="r" b="b"/>
            <a:pathLst>
              <a:path w="812800" h="698500">
                <a:moveTo>
                  <a:pt x="812800" y="349250"/>
                </a:moveTo>
                <a:lnTo>
                  <a:pt x="609600" y="698500"/>
                </a:lnTo>
                <a:lnTo>
                  <a:pt x="203200" y="698500"/>
                </a:lnTo>
                <a:lnTo>
                  <a:pt x="0" y="349250"/>
                </a:lnTo>
                <a:lnTo>
                  <a:pt x="203200" y="0"/>
                </a:lnTo>
                <a:lnTo>
                  <a:pt x="609600" y="0"/>
                </a:lnTo>
                <a:lnTo>
                  <a:pt x="812800" y="349250"/>
                </a:lnTo>
                <a:close/>
              </a:path>
            </a:pathLst>
          </a:custGeom>
          <a:solidFill>
            <a:srgbClr val="477BA2"/>
          </a:solidFill>
        </p:spPr>
      </p:sp>
      <p:sp>
        <p:nvSpPr>
          <p:cNvPr id="27" name="TextBox 27"/>
          <p:cNvSpPr txBox="1"/>
          <p:nvPr/>
        </p:nvSpPr>
        <p:spPr>
          <a:xfrm>
            <a:off x="1179385" y="4762891"/>
            <a:ext cx="770167" cy="996193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659"/>
              </a:lnSpc>
            </a:pPr>
            <a:endParaRPr/>
          </a:p>
        </p:txBody>
      </p:sp>
      <p:sp>
        <p:nvSpPr>
          <p:cNvPr id="30" name="TextBox 30"/>
          <p:cNvSpPr txBox="1"/>
          <p:nvPr/>
        </p:nvSpPr>
        <p:spPr>
          <a:xfrm>
            <a:off x="1179385" y="6029321"/>
            <a:ext cx="770167" cy="996193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659"/>
              </a:lnSpc>
            </a:pPr>
            <a:endParaRPr/>
          </a:p>
        </p:txBody>
      </p:sp>
      <p:sp>
        <p:nvSpPr>
          <p:cNvPr id="33" name="TextBox 33"/>
          <p:cNvSpPr txBox="1"/>
          <p:nvPr/>
        </p:nvSpPr>
        <p:spPr>
          <a:xfrm>
            <a:off x="1179385" y="7290555"/>
            <a:ext cx="770167" cy="996193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659"/>
              </a:lnSpc>
            </a:pPr>
            <a:endParaRPr/>
          </a:p>
        </p:txBody>
      </p:sp>
      <p:sp>
        <p:nvSpPr>
          <p:cNvPr id="37" name="TextBox 37"/>
          <p:cNvSpPr txBox="1"/>
          <p:nvPr/>
        </p:nvSpPr>
        <p:spPr>
          <a:xfrm>
            <a:off x="1028700" y="1028700"/>
            <a:ext cx="6817046" cy="6924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400"/>
              </a:lnSpc>
            </a:pPr>
            <a:r>
              <a:rPr lang="ru-RU" sz="4500" b="1" dirty="0">
                <a:solidFill>
                  <a:srgbClr val="FFFFFF"/>
                </a:solidFill>
                <a:latin typeface="Bahnschrift SemiBold SemiConden" panose="020B0502040204020203" pitchFamily="34" charset="0"/>
                <a:ea typeface="Montserrat Bold"/>
                <a:cs typeface="Montserrat Bold"/>
                <a:sym typeface="Montserrat Bold"/>
              </a:rPr>
              <a:t>Классическое управление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1490389" y="3989691"/>
            <a:ext cx="8018521" cy="9618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520"/>
              </a:lnSpc>
            </a:pPr>
            <a:r>
              <a:rPr lang="ru-RU" sz="2100" b="1" dirty="0">
                <a:solidFill>
                  <a:srgbClr val="000000"/>
                </a:solidFill>
                <a:latin typeface="Bahnschrift SemiBold SemiConden" panose="020B0502040204020203" pitchFamily="34" charset="0"/>
                <a:ea typeface="Montserrat Bold"/>
                <a:cs typeface="Montserrat Bold"/>
                <a:sym typeface="Montserrat Bold"/>
              </a:rPr>
              <a:t>На </a:t>
            </a:r>
            <a:r>
              <a:rPr lang="ru-RU" sz="2100" b="1" dirty="0" smtClean="0">
                <a:solidFill>
                  <a:srgbClr val="000000"/>
                </a:solidFill>
                <a:latin typeface="Bahnschrift SemiBold SemiConden" panose="020B0502040204020203" pitchFamily="34" charset="0"/>
                <a:ea typeface="Montserrat Bold"/>
                <a:cs typeface="Montserrat Bold"/>
                <a:sym typeface="Montserrat Bold"/>
              </a:rPr>
              <a:t>кого</a:t>
            </a:r>
            <a:r>
              <a:rPr lang="en-US" sz="2100" b="1" dirty="0" smtClean="0">
                <a:solidFill>
                  <a:srgbClr val="000000"/>
                </a:solidFill>
                <a:latin typeface="Bahnschrift SemiBold SemiConden" panose="020B0502040204020203" pitchFamily="34" charset="0"/>
                <a:ea typeface="Montserrat Bold"/>
                <a:cs typeface="Montserrat Bold"/>
                <a:sym typeface="Montserrat Bold"/>
              </a:rPr>
              <a:t>/</a:t>
            </a:r>
            <a:r>
              <a:rPr lang="ru-RU" sz="2100" b="1" dirty="0" smtClean="0">
                <a:solidFill>
                  <a:srgbClr val="000000"/>
                </a:solidFill>
                <a:latin typeface="Bahnschrift SemiBold SemiConden" panose="020B0502040204020203" pitchFamily="34" charset="0"/>
                <a:ea typeface="Montserrat Bold"/>
                <a:cs typeface="Montserrat Bold"/>
                <a:sym typeface="Montserrat Bold"/>
              </a:rPr>
              <a:t>что ориентировано: </a:t>
            </a:r>
            <a:r>
              <a:rPr lang="ru-RU" sz="2100" dirty="0">
                <a:solidFill>
                  <a:srgbClr val="000000"/>
                </a:solidFill>
                <a:latin typeface="Bahnschrift SemiBold SemiConden" panose="020B0502040204020203" pitchFamily="34" charset="0"/>
                <a:ea typeface="Montserrat Bold"/>
                <a:cs typeface="Montserrat Bold"/>
                <a:sym typeface="Montserrat Bold"/>
              </a:rPr>
              <a:t>на проекты, в которых есть строгие </a:t>
            </a:r>
            <a:r>
              <a:rPr lang="ru-RU" sz="2100" dirty="0" smtClean="0">
                <a:solidFill>
                  <a:srgbClr val="000000"/>
                </a:solidFill>
                <a:latin typeface="Bahnschrift SemiBold SemiConden" panose="020B0502040204020203" pitchFamily="34" charset="0"/>
                <a:ea typeface="Montserrat Bold"/>
                <a:cs typeface="Montserrat Bold"/>
                <a:sym typeface="Montserrat Bold"/>
              </a:rPr>
              <a:t>ограничения по </a:t>
            </a:r>
            <a:r>
              <a:rPr lang="ru-RU" sz="2100" dirty="0">
                <a:solidFill>
                  <a:srgbClr val="000000"/>
                </a:solidFill>
                <a:latin typeface="Bahnschrift SemiBold SemiConden" panose="020B0502040204020203" pitchFamily="34" charset="0"/>
                <a:ea typeface="Montserrat Bold"/>
                <a:cs typeface="Montserrat Bold"/>
                <a:sym typeface="Montserrat Bold"/>
              </a:rPr>
              <a:t>последовательности выполнения задач, отлично подходят инструменты календарно-сетевого </a:t>
            </a:r>
            <a:r>
              <a:rPr lang="ru-RU" sz="2100" dirty="0" smtClean="0">
                <a:solidFill>
                  <a:srgbClr val="000000"/>
                </a:solidFill>
                <a:latin typeface="Bahnschrift SemiBold SemiConden" panose="020B0502040204020203" pitchFamily="34" charset="0"/>
                <a:ea typeface="Montserrat Bold"/>
                <a:cs typeface="Montserrat Bold"/>
                <a:sym typeface="Montserrat Bold"/>
              </a:rPr>
              <a:t>планирования.</a:t>
            </a:r>
            <a:endParaRPr lang="ru-RU" sz="2100" dirty="0">
              <a:solidFill>
                <a:srgbClr val="000000"/>
              </a:solidFill>
              <a:latin typeface="Bahnschrift SemiBold SemiConden" panose="020B0502040204020203" pitchFamily="34" charset="0"/>
              <a:ea typeface="Montserrat Bold"/>
              <a:cs typeface="Montserrat Bold"/>
              <a:sym typeface="Montserrat Bold"/>
            </a:endParaRPr>
          </a:p>
        </p:txBody>
      </p:sp>
      <p:sp>
        <p:nvSpPr>
          <p:cNvPr id="41" name="TextBox 41"/>
          <p:cNvSpPr txBox="1"/>
          <p:nvPr/>
        </p:nvSpPr>
        <p:spPr>
          <a:xfrm>
            <a:off x="1028700" y="2714625"/>
            <a:ext cx="9426229" cy="3847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000"/>
              </a:lnSpc>
            </a:pPr>
            <a:r>
              <a:rPr lang="ru-RU" sz="2500" b="1" dirty="0">
                <a:solidFill>
                  <a:srgbClr val="FFFFFF"/>
                </a:solidFill>
                <a:latin typeface="Bahnschrift Light Condensed" panose="020B0502040204020203" pitchFamily="34" charset="0"/>
                <a:ea typeface="Montserrat"/>
                <a:cs typeface="Montserrat"/>
                <a:sym typeface="Montserrat"/>
              </a:rPr>
              <a:t>Суть: </a:t>
            </a:r>
            <a:r>
              <a:rPr lang="ru-RU" sz="2500" dirty="0">
                <a:solidFill>
                  <a:srgbClr val="FFFFFF"/>
                </a:solidFill>
                <a:latin typeface="Bahnschrift Light Condensed" panose="020B0502040204020203" pitchFamily="34" charset="0"/>
                <a:ea typeface="Montserrat"/>
                <a:cs typeface="Montserrat"/>
                <a:sym typeface="Montserrat"/>
              </a:rPr>
              <a:t>разбить процесс исполнения проекта/работы на последовательные этапы</a:t>
            </a: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6620" y="2192178"/>
            <a:ext cx="9024665" cy="7816069"/>
          </a:xfrm>
          <a:prstGeom prst="rect">
            <a:avLst/>
          </a:prstGeom>
        </p:spPr>
      </p:pic>
      <p:sp>
        <p:nvSpPr>
          <p:cNvPr id="24" name="Прямоугольник 23"/>
          <p:cNvSpPr/>
          <p:nvPr/>
        </p:nvSpPr>
        <p:spPr>
          <a:xfrm>
            <a:off x="565586" y="5526182"/>
            <a:ext cx="2604629" cy="608887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Инициирование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822330" y="6423679"/>
            <a:ext cx="2695770" cy="643517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Планирование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3036401" y="7401778"/>
            <a:ext cx="2854711" cy="599348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Реализация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6096000" y="9107934"/>
            <a:ext cx="3026586" cy="623192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Контроль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4437735" y="8284216"/>
            <a:ext cx="2854711" cy="599348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Реализация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35" name="Выгнутая вверх стрелка 34"/>
          <p:cNvSpPr/>
          <p:nvPr/>
        </p:nvSpPr>
        <p:spPr>
          <a:xfrm rot="3020201">
            <a:off x="3477052" y="5509357"/>
            <a:ext cx="844062" cy="550404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6" name="Выгнутая вверх стрелка 35"/>
          <p:cNvSpPr/>
          <p:nvPr/>
        </p:nvSpPr>
        <p:spPr>
          <a:xfrm rot="3020201">
            <a:off x="4828122" y="6443164"/>
            <a:ext cx="844062" cy="550404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5" name="Выгнутая вверх стрелка 44"/>
          <p:cNvSpPr/>
          <p:nvPr/>
        </p:nvSpPr>
        <p:spPr>
          <a:xfrm rot="3020201">
            <a:off x="6072535" y="7345249"/>
            <a:ext cx="844062" cy="550404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6" name="Выгнутая вверх стрелка 45"/>
          <p:cNvSpPr/>
          <p:nvPr/>
        </p:nvSpPr>
        <p:spPr>
          <a:xfrm rot="3020201">
            <a:off x="7478705" y="8355721"/>
            <a:ext cx="844062" cy="550404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951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02C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Прямоугольник 60"/>
          <p:cNvSpPr/>
          <p:nvPr/>
        </p:nvSpPr>
        <p:spPr>
          <a:xfrm>
            <a:off x="-92301" y="-173583"/>
            <a:ext cx="21640800" cy="107272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Freeform 3"/>
          <p:cNvSpPr/>
          <p:nvPr/>
        </p:nvSpPr>
        <p:spPr>
          <a:xfrm>
            <a:off x="12711363" y="-242167"/>
            <a:ext cx="10005610" cy="10989310"/>
          </a:xfrm>
          <a:custGeom>
            <a:avLst/>
            <a:gdLst/>
            <a:ahLst/>
            <a:cxnLst/>
            <a:rect l="l" t="t" r="r" b="b"/>
            <a:pathLst>
              <a:path w="635974" h="698500">
                <a:moveTo>
                  <a:pt x="635974" y="349250"/>
                </a:moveTo>
                <a:lnTo>
                  <a:pt x="432774" y="698500"/>
                </a:lnTo>
                <a:lnTo>
                  <a:pt x="203200" y="698500"/>
                </a:lnTo>
                <a:lnTo>
                  <a:pt x="0" y="349250"/>
                </a:lnTo>
                <a:lnTo>
                  <a:pt x="203200" y="0"/>
                </a:lnTo>
                <a:lnTo>
                  <a:pt x="432774" y="0"/>
                </a:lnTo>
                <a:lnTo>
                  <a:pt x="635974" y="349250"/>
                </a:lnTo>
                <a:close/>
              </a:path>
            </a:pathLst>
          </a:custGeom>
          <a:solidFill>
            <a:srgbClr val="1A517B"/>
          </a:solidFill>
          <a:ln cap="sq">
            <a:noFill/>
            <a:prstDash val="solid"/>
            <a:miter/>
          </a:ln>
        </p:spPr>
      </p:sp>
      <p:sp>
        <p:nvSpPr>
          <p:cNvPr id="4" name="TextBox 4"/>
          <p:cNvSpPr txBox="1"/>
          <p:nvPr/>
        </p:nvSpPr>
        <p:spPr>
          <a:xfrm>
            <a:off x="16041166" y="-885447"/>
            <a:ext cx="6409107" cy="11588727"/>
          </a:xfrm>
          <a:prstGeom prst="rect">
            <a:avLst/>
          </a:prstGeom>
          <a:solidFill>
            <a:srgbClr val="1A517B"/>
          </a:solidFill>
        </p:spPr>
        <p:txBody>
          <a:bodyPr lIns="50800" tIns="50800" rIns="50800" bIns="50800" rtlCol="0" anchor="ctr"/>
          <a:lstStyle/>
          <a:p>
            <a:pPr algn="ctr">
              <a:lnSpc>
                <a:spcPts val="3359"/>
              </a:lnSpc>
            </a:pPr>
            <a:endParaRPr/>
          </a:p>
        </p:txBody>
      </p:sp>
      <p:grpSp>
        <p:nvGrpSpPr>
          <p:cNvPr id="5" name="Group 5"/>
          <p:cNvGrpSpPr/>
          <p:nvPr/>
        </p:nvGrpSpPr>
        <p:grpSpPr>
          <a:xfrm>
            <a:off x="12467826" y="4964973"/>
            <a:ext cx="9738910" cy="11564340"/>
            <a:chOff x="0" y="0"/>
            <a:chExt cx="588242" cy="698500"/>
          </a:xfrm>
          <a:solidFill>
            <a:srgbClr val="1A517B"/>
          </a:solidFill>
        </p:grpSpPr>
        <p:sp>
          <p:nvSpPr>
            <p:cNvPr id="6" name="Freeform 6"/>
            <p:cNvSpPr/>
            <p:nvPr/>
          </p:nvSpPr>
          <p:spPr>
            <a:xfrm>
              <a:off x="0" y="0"/>
              <a:ext cx="588242" cy="698500"/>
            </a:xfrm>
            <a:custGeom>
              <a:avLst/>
              <a:gdLst/>
              <a:ahLst/>
              <a:cxnLst/>
              <a:rect l="l" t="t" r="r" b="b"/>
              <a:pathLst>
                <a:path w="588242" h="698500">
                  <a:moveTo>
                    <a:pt x="588242" y="349250"/>
                  </a:moveTo>
                  <a:lnTo>
                    <a:pt x="385042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385042" y="0"/>
                  </a:lnTo>
                  <a:lnTo>
                    <a:pt x="588242" y="349250"/>
                  </a:lnTo>
                  <a:close/>
                </a:path>
              </a:pathLst>
            </a:custGeom>
            <a:grpFill/>
            <a:ln cap="sq">
              <a:noFill/>
              <a:prstDash val="solid"/>
              <a:miter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114300" y="-38100"/>
              <a:ext cx="359642" cy="736600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sp>
        <p:nvSpPr>
          <p:cNvPr id="24" name="TextBox 24"/>
          <p:cNvSpPr txBox="1"/>
          <p:nvPr/>
        </p:nvSpPr>
        <p:spPr>
          <a:xfrm>
            <a:off x="-2584803" y="635048"/>
            <a:ext cx="12093978" cy="764523"/>
          </a:xfrm>
          <a:prstGeom prst="rect">
            <a:avLst/>
          </a:prstGeom>
          <a:solidFill>
            <a:srgbClr val="1A517B"/>
          </a:solidFill>
        </p:spPr>
        <p:txBody>
          <a:bodyPr lIns="50800" tIns="50800" rIns="50800" bIns="50800" rtlCol="0" anchor="ctr"/>
          <a:lstStyle/>
          <a:p>
            <a:pPr algn="ctr">
              <a:lnSpc>
                <a:spcPts val="2659"/>
              </a:lnSpc>
            </a:pPr>
            <a:endParaRPr/>
          </a:p>
        </p:txBody>
      </p:sp>
      <p:sp>
        <p:nvSpPr>
          <p:cNvPr id="65" name="Freeform 23"/>
          <p:cNvSpPr/>
          <p:nvPr/>
        </p:nvSpPr>
        <p:spPr>
          <a:xfrm>
            <a:off x="-1954345" y="216882"/>
            <a:ext cx="12568168" cy="964217"/>
          </a:xfrm>
          <a:custGeom>
            <a:avLst/>
            <a:gdLst/>
            <a:ahLst/>
            <a:cxnLst/>
            <a:rect l="l" t="t" r="r" b="b"/>
            <a:pathLst>
              <a:path w="5385717" h="343860">
                <a:moveTo>
                  <a:pt x="203200" y="0"/>
                </a:moveTo>
                <a:lnTo>
                  <a:pt x="5385717" y="0"/>
                </a:lnTo>
                <a:lnTo>
                  <a:pt x="5182517" y="343860"/>
                </a:lnTo>
                <a:lnTo>
                  <a:pt x="0" y="343860"/>
                </a:lnTo>
                <a:lnTo>
                  <a:pt x="203200" y="0"/>
                </a:lnTo>
                <a:close/>
              </a:path>
            </a:pathLst>
          </a:custGeom>
          <a:solidFill>
            <a:srgbClr val="477BA2"/>
          </a:solidFill>
        </p:spPr>
      </p:sp>
      <p:sp>
        <p:nvSpPr>
          <p:cNvPr id="23" name="Freeform 23"/>
          <p:cNvSpPr/>
          <p:nvPr/>
        </p:nvSpPr>
        <p:spPr>
          <a:xfrm>
            <a:off x="-1840069" y="696846"/>
            <a:ext cx="12568168" cy="1073553"/>
          </a:xfrm>
          <a:custGeom>
            <a:avLst/>
            <a:gdLst/>
            <a:ahLst/>
            <a:cxnLst/>
            <a:rect l="l" t="t" r="r" b="b"/>
            <a:pathLst>
              <a:path w="5385717" h="343860">
                <a:moveTo>
                  <a:pt x="203200" y="0"/>
                </a:moveTo>
                <a:lnTo>
                  <a:pt x="5385717" y="0"/>
                </a:lnTo>
                <a:lnTo>
                  <a:pt x="5182517" y="343860"/>
                </a:lnTo>
                <a:lnTo>
                  <a:pt x="0" y="343860"/>
                </a:lnTo>
                <a:lnTo>
                  <a:pt x="203200" y="0"/>
                </a:lnTo>
                <a:close/>
              </a:path>
            </a:pathLst>
          </a:custGeom>
          <a:solidFill>
            <a:srgbClr val="1A517B"/>
          </a:solidFill>
        </p:spPr>
      </p:sp>
      <p:sp>
        <p:nvSpPr>
          <p:cNvPr id="26" name="TextBox 26"/>
          <p:cNvSpPr txBox="1"/>
          <p:nvPr/>
        </p:nvSpPr>
        <p:spPr>
          <a:xfrm>
            <a:off x="2031346" y="1034800"/>
            <a:ext cx="7038209" cy="482633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719"/>
              </a:lnSpc>
            </a:pPr>
            <a:r>
              <a:rPr lang="ru-RU" sz="4000" b="1" dirty="0">
                <a:solidFill>
                  <a:schemeClr val="bg1"/>
                </a:solidFill>
                <a:latin typeface="Bahnschrift SemiBold SemiConden" panose="020B0502040204020203" pitchFamily="34" charset="0"/>
                <a:ea typeface="Montserrat Bold"/>
                <a:cs typeface="Montserrat Bold"/>
                <a:sym typeface="Montserrat Bold"/>
              </a:rPr>
              <a:t>Классическое управление</a:t>
            </a:r>
          </a:p>
        </p:txBody>
      </p:sp>
      <p:sp>
        <p:nvSpPr>
          <p:cNvPr id="66" name="Freeform 3"/>
          <p:cNvSpPr/>
          <p:nvPr/>
        </p:nvSpPr>
        <p:spPr>
          <a:xfrm>
            <a:off x="14360172" y="-221489"/>
            <a:ext cx="10005610" cy="10989310"/>
          </a:xfrm>
          <a:custGeom>
            <a:avLst/>
            <a:gdLst/>
            <a:ahLst/>
            <a:cxnLst/>
            <a:rect l="l" t="t" r="r" b="b"/>
            <a:pathLst>
              <a:path w="635974" h="698500">
                <a:moveTo>
                  <a:pt x="635974" y="349250"/>
                </a:moveTo>
                <a:lnTo>
                  <a:pt x="432774" y="698500"/>
                </a:lnTo>
                <a:lnTo>
                  <a:pt x="203200" y="698500"/>
                </a:lnTo>
                <a:lnTo>
                  <a:pt x="0" y="349250"/>
                </a:lnTo>
                <a:lnTo>
                  <a:pt x="203200" y="0"/>
                </a:lnTo>
                <a:lnTo>
                  <a:pt x="432774" y="0"/>
                </a:lnTo>
                <a:lnTo>
                  <a:pt x="635974" y="349250"/>
                </a:lnTo>
                <a:close/>
              </a:path>
            </a:pathLst>
          </a:custGeom>
          <a:solidFill>
            <a:srgbClr val="477BA2"/>
          </a:solidFill>
          <a:ln cap="sq">
            <a:noFill/>
            <a:prstDash val="solid"/>
            <a:miter/>
          </a:ln>
        </p:spPr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6" y="2729821"/>
            <a:ext cx="12595251" cy="5159500"/>
          </a:xfrm>
          <a:prstGeom prst="rect">
            <a:avLst/>
          </a:prstGeom>
        </p:spPr>
      </p:pic>
      <p:sp>
        <p:nvSpPr>
          <p:cNvPr id="15" name="TextBox 32"/>
          <p:cNvSpPr txBox="1"/>
          <p:nvPr/>
        </p:nvSpPr>
        <p:spPr>
          <a:xfrm>
            <a:off x="3119539" y="8785493"/>
            <a:ext cx="7906920" cy="4360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680"/>
              </a:lnSpc>
            </a:pPr>
            <a:r>
              <a:rPr lang="ru-RU" sz="2000" dirty="0">
                <a:solidFill>
                  <a:srgbClr val="477BA2"/>
                </a:solidFill>
                <a:latin typeface="Bahnschrift Light" panose="020B0502040204020203" pitchFamily="34" charset="0"/>
                <a:ea typeface="Montserrat"/>
                <a:cs typeface="Montserrat"/>
                <a:sym typeface="Montserrat"/>
              </a:rPr>
              <a:t>Например: строительные или инженерные </a:t>
            </a:r>
            <a:r>
              <a:rPr lang="ru-RU" sz="2000" dirty="0" smtClean="0">
                <a:solidFill>
                  <a:srgbClr val="477BA2"/>
                </a:solidFill>
                <a:latin typeface="Bahnschrift Light" panose="020B0502040204020203" pitchFamily="34" charset="0"/>
                <a:ea typeface="Montserrat"/>
                <a:cs typeface="Montserrat"/>
                <a:sym typeface="Montserrat"/>
              </a:rPr>
              <a:t>проекты</a:t>
            </a:r>
            <a:r>
              <a:rPr lang="ru-RU" sz="1400" dirty="0" smtClean="0">
                <a:solidFill>
                  <a:srgbClr val="477BA2"/>
                </a:solidFill>
                <a:latin typeface="Bahnschrift Light" panose="020B0502040204020203" pitchFamily="34" charset="0"/>
                <a:ea typeface="Montserrat"/>
                <a:cs typeface="Montserrat"/>
                <a:sym typeface="Montserrat"/>
              </a:rPr>
              <a:t>.</a:t>
            </a:r>
            <a:endParaRPr lang="ru-RU" sz="1400" dirty="0">
              <a:solidFill>
                <a:srgbClr val="477BA2"/>
              </a:solidFill>
              <a:latin typeface="Bahnschrift Light" panose="020B0502040204020203" pitchFamily="34" charset="0"/>
              <a:ea typeface="Montserrat"/>
              <a:cs typeface="Montserrat"/>
              <a:sym typeface="Montserrat"/>
            </a:endParaRPr>
          </a:p>
          <a:p>
            <a:pPr algn="just">
              <a:lnSpc>
                <a:spcPts val="1680"/>
              </a:lnSpc>
            </a:pPr>
            <a:r>
              <a:rPr lang="en-US" sz="1400" dirty="0" smtClean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lang="en-US" sz="1400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809079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43104" y="-971688"/>
            <a:ext cx="19438020" cy="4743588"/>
            <a:chOff x="0" y="0"/>
            <a:chExt cx="5119479" cy="1610585"/>
          </a:xfrm>
          <a:solidFill>
            <a:srgbClr val="1A517B"/>
          </a:solidFill>
        </p:grpSpPr>
        <p:sp>
          <p:nvSpPr>
            <p:cNvPr id="3" name="Freeform 3"/>
            <p:cNvSpPr/>
            <p:nvPr/>
          </p:nvSpPr>
          <p:spPr>
            <a:xfrm>
              <a:off x="0" y="0"/>
              <a:ext cx="5119479" cy="1610585"/>
            </a:xfrm>
            <a:custGeom>
              <a:avLst/>
              <a:gdLst/>
              <a:ahLst/>
              <a:cxnLst/>
              <a:rect l="l" t="t" r="r" b="b"/>
              <a:pathLst>
                <a:path w="5119479" h="1610585">
                  <a:moveTo>
                    <a:pt x="0" y="0"/>
                  </a:moveTo>
                  <a:lnTo>
                    <a:pt x="5119479" y="0"/>
                  </a:lnTo>
                  <a:lnTo>
                    <a:pt x="5119479" y="1610585"/>
                  </a:lnTo>
                  <a:lnTo>
                    <a:pt x="0" y="1610585"/>
                  </a:lnTo>
                  <a:close/>
                </a:path>
              </a:pathLst>
            </a:custGeom>
            <a:grpFill/>
          </p:spPr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5119479" cy="1667735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13685786" y="1790700"/>
            <a:ext cx="13853822" cy="8951866"/>
          </a:xfrm>
          <a:custGeom>
            <a:avLst/>
            <a:gdLst/>
            <a:ahLst/>
            <a:cxnLst/>
            <a:rect l="l" t="t" r="r" b="b"/>
            <a:pathLst>
              <a:path w="1080992" h="698500">
                <a:moveTo>
                  <a:pt x="1080992" y="349250"/>
                </a:moveTo>
                <a:lnTo>
                  <a:pt x="877792" y="698500"/>
                </a:lnTo>
                <a:lnTo>
                  <a:pt x="203200" y="698500"/>
                </a:lnTo>
                <a:lnTo>
                  <a:pt x="0" y="349250"/>
                </a:lnTo>
                <a:lnTo>
                  <a:pt x="203200" y="0"/>
                </a:lnTo>
                <a:lnTo>
                  <a:pt x="877792" y="0"/>
                </a:lnTo>
                <a:lnTo>
                  <a:pt x="1080992" y="349250"/>
                </a:lnTo>
                <a:close/>
              </a:path>
            </a:pathLst>
          </a:custGeom>
          <a:solidFill>
            <a:srgbClr val="477BA2"/>
          </a:solidFill>
          <a:ln cap="sq">
            <a:noFill/>
            <a:prstDash val="solid"/>
            <a:miter/>
          </a:ln>
        </p:spPr>
      </p:sp>
      <p:sp>
        <p:nvSpPr>
          <p:cNvPr id="11" name="Freeform 11"/>
          <p:cNvSpPr/>
          <p:nvPr/>
        </p:nvSpPr>
        <p:spPr>
          <a:xfrm>
            <a:off x="-4625273" y="9915525"/>
            <a:ext cx="13451017" cy="5364357"/>
          </a:xfrm>
          <a:custGeom>
            <a:avLst/>
            <a:gdLst/>
            <a:ahLst/>
            <a:cxnLst/>
            <a:rect l="l" t="t" r="r" b="b"/>
            <a:pathLst>
              <a:path w="1751475" h="698500">
                <a:moveTo>
                  <a:pt x="1751475" y="349250"/>
                </a:moveTo>
                <a:lnTo>
                  <a:pt x="1548275" y="698500"/>
                </a:lnTo>
                <a:lnTo>
                  <a:pt x="203200" y="698500"/>
                </a:lnTo>
                <a:lnTo>
                  <a:pt x="0" y="349250"/>
                </a:lnTo>
                <a:lnTo>
                  <a:pt x="203200" y="0"/>
                </a:lnTo>
                <a:lnTo>
                  <a:pt x="1548275" y="0"/>
                </a:lnTo>
                <a:lnTo>
                  <a:pt x="1751475" y="349250"/>
                </a:lnTo>
                <a:close/>
              </a:path>
            </a:pathLst>
          </a:custGeom>
          <a:solidFill>
            <a:srgbClr val="477BA2"/>
          </a:solidFill>
          <a:ln cap="sq">
            <a:noFill/>
            <a:prstDash val="solid"/>
            <a:miter/>
          </a:ln>
        </p:spPr>
      </p:sp>
      <p:sp>
        <p:nvSpPr>
          <p:cNvPr id="26" name="Freeform 26"/>
          <p:cNvSpPr/>
          <p:nvPr/>
        </p:nvSpPr>
        <p:spPr>
          <a:xfrm>
            <a:off x="878016" y="3828840"/>
            <a:ext cx="1071536" cy="920851"/>
          </a:xfrm>
          <a:custGeom>
            <a:avLst/>
            <a:gdLst/>
            <a:ahLst/>
            <a:cxnLst/>
            <a:rect l="l" t="t" r="r" b="b"/>
            <a:pathLst>
              <a:path w="812800" h="698500">
                <a:moveTo>
                  <a:pt x="812800" y="349250"/>
                </a:moveTo>
                <a:lnTo>
                  <a:pt x="609600" y="698500"/>
                </a:lnTo>
                <a:lnTo>
                  <a:pt x="203200" y="698500"/>
                </a:lnTo>
                <a:lnTo>
                  <a:pt x="0" y="349250"/>
                </a:lnTo>
                <a:lnTo>
                  <a:pt x="203200" y="0"/>
                </a:lnTo>
                <a:lnTo>
                  <a:pt x="609600" y="0"/>
                </a:lnTo>
                <a:lnTo>
                  <a:pt x="812800" y="349250"/>
                </a:lnTo>
                <a:close/>
              </a:path>
            </a:pathLst>
          </a:custGeom>
          <a:solidFill>
            <a:srgbClr val="477BA2"/>
          </a:solidFill>
        </p:spPr>
      </p:sp>
      <p:sp>
        <p:nvSpPr>
          <p:cNvPr id="27" name="TextBox 27"/>
          <p:cNvSpPr txBox="1"/>
          <p:nvPr/>
        </p:nvSpPr>
        <p:spPr>
          <a:xfrm>
            <a:off x="1179385" y="4762891"/>
            <a:ext cx="770167" cy="996193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659"/>
              </a:lnSpc>
            </a:pPr>
            <a:endParaRPr/>
          </a:p>
        </p:txBody>
      </p:sp>
      <p:sp>
        <p:nvSpPr>
          <p:cNvPr id="30" name="TextBox 30"/>
          <p:cNvSpPr txBox="1"/>
          <p:nvPr/>
        </p:nvSpPr>
        <p:spPr>
          <a:xfrm>
            <a:off x="1179385" y="6029321"/>
            <a:ext cx="770167" cy="996193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659"/>
              </a:lnSpc>
            </a:pPr>
            <a:endParaRPr/>
          </a:p>
        </p:txBody>
      </p:sp>
      <p:sp>
        <p:nvSpPr>
          <p:cNvPr id="33" name="TextBox 33"/>
          <p:cNvSpPr txBox="1"/>
          <p:nvPr/>
        </p:nvSpPr>
        <p:spPr>
          <a:xfrm>
            <a:off x="1179385" y="7290555"/>
            <a:ext cx="770167" cy="996193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659"/>
              </a:lnSpc>
            </a:pPr>
            <a:endParaRPr/>
          </a:p>
        </p:txBody>
      </p:sp>
      <p:sp>
        <p:nvSpPr>
          <p:cNvPr id="37" name="TextBox 37"/>
          <p:cNvSpPr txBox="1"/>
          <p:nvPr/>
        </p:nvSpPr>
        <p:spPr>
          <a:xfrm>
            <a:off x="947705" y="276356"/>
            <a:ext cx="6817046" cy="6924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400"/>
              </a:lnSpc>
            </a:pPr>
            <a:r>
              <a:rPr lang="ru-RU" sz="4500" b="1" dirty="0" smtClean="0">
                <a:solidFill>
                  <a:srgbClr val="FFFFFF"/>
                </a:solidFill>
                <a:latin typeface="Bahnschrift SemiBold SemiConden" panose="020B0502040204020203" pitchFamily="34" charset="0"/>
                <a:ea typeface="Montserrat Bold"/>
                <a:cs typeface="Montserrat Bold"/>
                <a:sym typeface="Montserrat Bold"/>
              </a:rPr>
              <a:t>Гибкое управление: </a:t>
            </a:r>
            <a:r>
              <a:rPr lang="en-US" sz="4500" b="1" dirty="0" smtClean="0">
                <a:solidFill>
                  <a:srgbClr val="FFFFFF"/>
                </a:solidFill>
                <a:latin typeface="Bahnschrift SemiBold SemiConden" panose="020B0502040204020203" pitchFamily="34" charset="0"/>
                <a:ea typeface="Montserrat Bold"/>
                <a:cs typeface="Montserrat Bold"/>
                <a:sym typeface="Montserrat Bold"/>
              </a:rPr>
              <a:t>Agile</a:t>
            </a:r>
            <a:endParaRPr lang="ru-RU" sz="4500" b="1" dirty="0">
              <a:solidFill>
                <a:srgbClr val="FFFFFF"/>
              </a:solidFill>
              <a:latin typeface="Bahnschrift SemiBold SemiConden" panose="020B0502040204020203" pitchFamily="34" charset="0"/>
              <a:ea typeface="Montserrat Bold"/>
              <a:cs typeface="Montserrat Bold"/>
              <a:sym typeface="Montserrat Bold"/>
            </a:endParaRPr>
          </a:p>
        </p:txBody>
      </p:sp>
      <p:sp>
        <p:nvSpPr>
          <p:cNvPr id="38" name="TextBox 38"/>
          <p:cNvSpPr txBox="1"/>
          <p:nvPr/>
        </p:nvSpPr>
        <p:spPr>
          <a:xfrm>
            <a:off x="2290426" y="3988309"/>
            <a:ext cx="6804664" cy="6412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20"/>
              </a:lnSpc>
            </a:pPr>
            <a:r>
              <a:rPr lang="ru-RU" sz="2100" b="1" dirty="0">
                <a:solidFill>
                  <a:srgbClr val="000000"/>
                </a:solidFill>
                <a:latin typeface="Bahnschrift SemiBold SemiConden" panose="020B0502040204020203" pitchFamily="34" charset="0"/>
                <a:ea typeface="Montserrat Bold"/>
                <a:cs typeface="Montserrat Bold"/>
                <a:sym typeface="Montserrat Bold"/>
              </a:rPr>
              <a:t>На кого </a:t>
            </a:r>
            <a:r>
              <a:rPr lang="ru-RU" sz="2100" b="1" dirty="0" smtClean="0">
                <a:solidFill>
                  <a:srgbClr val="000000"/>
                </a:solidFill>
                <a:latin typeface="Bahnschrift SemiBold SemiConden" panose="020B0502040204020203" pitchFamily="34" charset="0"/>
                <a:ea typeface="Montserrat Bold"/>
                <a:cs typeface="Montserrat Bold"/>
                <a:sym typeface="Montserrat Bold"/>
              </a:rPr>
              <a:t>ориентирован</a:t>
            </a:r>
            <a:r>
              <a:rPr lang="ru-RU" sz="2100" b="1" dirty="0">
                <a:solidFill>
                  <a:srgbClr val="000000"/>
                </a:solidFill>
                <a:latin typeface="Bahnschrift SemiBold SemiConden" panose="020B0502040204020203" pitchFamily="34" charset="0"/>
                <a:ea typeface="Montserrat Bold"/>
                <a:cs typeface="Montserrat Bold"/>
                <a:sym typeface="Montserrat Bold"/>
              </a:rPr>
              <a:t>о</a:t>
            </a:r>
            <a:r>
              <a:rPr lang="ru-RU" sz="2100" b="1" dirty="0" smtClean="0">
                <a:solidFill>
                  <a:srgbClr val="000000"/>
                </a:solidFill>
                <a:latin typeface="Bahnschrift SemiBold SemiConden" panose="020B0502040204020203" pitchFamily="34" charset="0"/>
                <a:ea typeface="Montserrat Bold"/>
                <a:cs typeface="Montserrat Bold"/>
                <a:sym typeface="Montserrat Bold"/>
              </a:rPr>
              <a:t>: </a:t>
            </a:r>
            <a:r>
              <a:rPr lang="ru-RU" sz="2100" b="1" dirty="0">
                <a:solidFill>
                  <a:srgbClr val="000000"/>
                </a:solidFill>
                <a:latin typeface="Bahnschrift SemiBold SemiConden" panose="020B0502040204020203" pitchFamily="34" charset="0"/>
                <a:ea typeface="Montserrat Bold"/>
                <a:cs typeface="Montserrat Bold"/>
                <a:sym typeface="Montserrat Bold"/>
              </a:rPr>
              <a:t>разработка новых инновационных продуктов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3668069" y="5737054"/>
            <a:ext cx="1376318" cy="3206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520"/>
              </a:lnSpc>
            </a:pPr>
            <a:r>
              <a:rPr lang="ru-RU" sz="2100" b="1" dirty="0" smtClean="0">
                <a:solidFill>
                  <a:srgbClr val="000000"/>
                </a:solidFill>
                <a:latin typeface="Bahnschrift SemiBold SemiConden" panose="020B0502040204020203" pitchFamily="34" charset="0"/>
                <a:ea typeface="Montserrat Bold"/>
                <a:cs typeface="Montserrat Bold"/>
                <a:sym typeface="Montserrat Bold"/>
              </a:rPr>
              <a:t>В работе</a:t>
            </a:r>
            <a:endParaRPr lang="en-US" sz="2100" b="1" dirty="0">
              <a:solidFill>
                <a:srgbClr val="000000"/>
              </a:solidFill>
              <a:latin typeface="Bahnschrift SemiBold SemiConden" panose="020B0502040204020203" pitchFamily="34" charset="0"/>
              <a:ea typeface="Montserrat Bold"/>
              <a:cs typeface="Montserrat Bold"/>
              <a:sym typeface="Montserrat Bold"/>
            </a:endParaRPr>
          </a:p>
        </p:txBody>
      </p:sp>
      <p:sp>
        <p:nvSpPr>
          <p:cNvPr id="41" name="TextBox 41"/>
          <p:cNvSpPr txBox="1"/>
          <p:nvPr/>
        </p:nvSpPr>
        <p:spPr>
          <a:xfrm>
            <a:off x="947705" y="1975866"/>
            <a:ext cx="13982700" cy="15388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000"/>
              </a:lnSpc>
            </a:pPr>
            <a:r>
              <a:rPr lang="ru-RU" sz="2500" b="1" dirty="0">
                <a:solidFill>
                  <a:srgbClr val="FFFFFF"/>
                </a:solidFill>
                <a:latin typeface="Bahnschrift Light Condensed" panose="020B0502040204020203" pitchFamily="34" charset="0"/>
                <a:ea typeface="Montserrat"/>
                <a:cs typeface="Montserrat"/>
                <a:sym typeface="Montserrat"/>
              </a:rPr>
              <a:t>Суть: </a:t>
            </a:r>
            <a:r>
              <a:rPr lang="ru-RU" sz="2500" dirty="0">
                <a:solidFill>
                  <a:srgbClr val="FFFFFF"/>
                </a:solidFill>
                <a:latin typeface="Bahnschrift Light Condensed" panose="020B0502040204020203" pitchFamily="34" charset="0"/>
                <a:ea typeface="Montserrat"/>
                <a:cs typeface="Montserrat"/>
                <a:sym typeface="Montserrat"/>
              </a:rPr>
              <a:t>проект разбивается не на последовательные фазы, а на маленькие </a:t>
            </a:r>
            <a:r>
              <a:rPr lang="ru-RU" sz="2500" dirty="0" err="1">
                <a:solidFill>
                  <a:srgbClr val="FFFFFF"/>
                </a:solidFill>
                <a:latin typeface="Bahnschrift Light Condensed" panose="020B0502040204020203" pitchFamily="34" charset="0"/>
                <a:ea typeface="Montserrat"/>
                <a:cs typeface="Montserrat"/>
                <a:sym typeface="Montserrat"/>
              </a:rPr>
              <a:t>подпроекты</a:t>
            </a:r>
            <a:r>
              <a:rPr lang="ru-RU" sz="2500" dirty="0">
                <a:solidFill>
                  <a:srgbClr val="FFFFFF"/>
                </a:solidFill>
                <a:latin typeface="Bahnschrift Light Condensed" panose="020B0502040204020203" pitchFamily="34" charset="0"/>
                <a:ea typeface="Montserrat"/>
                <a:cs typeface="Montserrat"/>
                <a:sym typeface="Montserrat"/>
              </a:rPr>
              <a:t>, которые затем «собираются» в готовый продукт.</a:t>
            </a:r>
          </a:p>
          <a:p>
            <a:pPr algn="just">
              <a:lnSpc>
                <a:spcPts val="3000"/>
              </a:lnSpc>
            </a:pPr>
            <a:r>
              <a:rPr lang="ru-RU" sz="2500" dirty="0">
                <a:solidFill>
                  <a:srgbClr val="FFFFFF"/>
                </a:solidFill>
                <a:latin typeface="Bahnschrift Light Condensed" panose="020B0502040204020203" pitchFamily="34" charset="0"/>
                <a:ea typeface="Montserrat"/>
                <a:cs typeface="Montserrat"/>
                <a:sym typeface="Montserrat"/>
              </a:rPr>
              <a:t>Инициация и </a:t>
            </a:r>
            <a:r>
              <a:rPr lang="ru-RU" sz="2500" dirty="0" err="1">
                <a:solidFill>
                  <a:srgbClr val="FFFFFF"/>
                </a:solidFill>
                <a:latin typeface="Bahnschrift Light Condensed" panose="020B0502040204020203" pitchFamily="34" charset="0"/>
                <a:ea typeface="Montserrat"/>
                <a:cs typeface="Montserrat"/>
                <a:sym typeface="Montserrat"/>
              </a:rPr>
              <a:t>верхнеуровневое</a:t>
            </a:r>
            <a:r>
              <a:rPr lang="ru-RU" sz="2500" dirty="0">
                <a:solidFill>
                  <a:srgbClr val="FFFFFF"/>
                </a:solidFill>
                <a:latin typeface="Bahnschrift Light Condensed" panose="020B0502040204020203" pitchFamily="34" charset="0"/>
                <a:ea typeface="Montserrat"/>
                <a:cs typeface="Montserrat"/>
                <a:sym typeface="Montserrat"/>
              </a:rPr>
              <a:t> планирование проводятся для всего проекта, а последующие этапы: разработка, тестирование и прочие проводятся для каждого </a:t>
            </a:r>
            <a:r>
              <a:rPr lang="ru-RU" sz="2500" dirty="0" err="1" smtClean="0">
                <a:solidFill>
                  <a:srgbClr val="FFFFFF"/>
                </a:solidFill>
                <a:latin typeface="Bahnschrift Light Condensed" panose="020B0502040204020203" pitchFamily="34" charset="0"/>
                <a:ea typeface="Montserrat"/>
                <a:cs typeface="Montserrat"/>
                <a:sym typeface="Montserrat"/>
              </a:rPr>
              <a:t>минипроекта</a:t>
            </a:r>
            <a:r>
              <a:rPr lang="ru-RU" sz="2500" dirty="0" smtClean="0">
                <a:solidFill>
                  <a:srgbClr val="FFFFFF"/>
                </a:solidFill>
                <a:latin typeface="Bahnschrift Light Condensed" panose="020B0502040204020203" pitchFamily="34" charset="0"/>
                <a:ea typeface="Montserrat"/>
                <a:cs typeface="Montserrat"/>
                <a:sym typeface="Montserrat"/>
              </a:rPr>
              <a:t> </a:t>
            </a:r>
            <a:r>
              <a:rPr lang="ru-RU" sz="2500" dirty="0">
                <a:solidFill>
                  <a:srgbClr val="FFFFFF"/>
                </a:solidFill>
                <a:latin typeface="Bahnschrift Light Condensed" panose="020B0502040204020203" pitchFamily="34" charset="0"/>
                <a:ea typeface="Montserrat"/>
                <a:cs typeface="Montserrat"/>
                <a:sym typeface="Montserrat"/>
              </a:rPr>
              <a:t>отдельно.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857963" y="6493381"/>
            <a:ext cx="1192175" cy="2637193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Проект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120092" y="6712552"/>
            <a:ext cx="2178531" cy="643517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Часть 2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3120093" y="7559597"/>
            <a:ext cx="2178530" cy="599348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Часть 3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6664897" y="6703859"/>
            <a:ext cx="2000772" cy="623192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Часть 1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3120092" y="8380909"/>
            <a:ext cx="2178531" cy="599348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Часть 4</a:t>
            </a:r>
            <a:endParaRPr lang="en-US" sz="2400" b="1" dirty="0">
              <a:solidFill>
                <a:srgbClr val="002060"/>
              </a:solidFill>
            </a:endParaRPr>
          </a:p>
        </p:txBody>
      </p:sp>
      <p:cxnSp>
        <p:nvCxnSpPr>
          <p:cNvPr id="35" name="Прямая со стрелкой 34"/>
          <p:cNvCxnSpPr/>
          <p:nvPr/>
        </p:nvCxnSpPr>
        <p:spPr>
          <a:xfrm>
            <a:off x="2050138" y="7806401"/>
            <a:ext cx="1031153" cy="20112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>
            <a:off x="5470713" y="7015455"/>
            <a:ext cx="1053539" cy="0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39"/>
          <p:cNvSpPr txBox="1"/>
          <p:nvPr/>
        </p:nvSpPr>
        <p:spPr>
          <a:xfrm>
            <a:off x="7036324" y="5737053"/>
            <a:ext cx="1376318" cy="3206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520"/>
              </a:lnSpc>
            </a:pPr>
            <a:r>
              <a:rPr lang="ru-RU" sz="2100" b="1" dirty="0" smtClean="0">
                <a:solidFill>
                  <a:srgbClr val="000000"/>
                </a:solidFill>
                <a:latin typeface="Bahnschrift SemiBold SemiConden" panose="020B0502040204020203" pitchFamily="34" charset="0"/>
                <a:ea typeface="Montserrat Bold"/>
                <a:cs typeface="Montserrat Bold"/>
                <a:sym typeface="Montserrat Bold"/>
              </a:rPr>
              <a:t>Завершено</a:t>
            </a:r>
            <a:endParaRPr lang="en-US" sz="2100" b="1" dirty="0">
              <a:solidFill>
                <a:srgbClr val="000000"/>
              </a:solidFill>
              <a:latin typeface="Bahnschrift SemiBold SemiConden" panose="020B0502040204020203" pitchFamily="34" charset="0"/>
              <a:ea typeface="Montserrat Bold"/>
              <a:cs typeface="Montserrat Bold"/>
              <a:sym typeface="Montserrat Bold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5735" y="4312966"/>
            <a:ext cx="8647964" cy="54049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02C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Прямоугольник 60"/>
          <p:cNvSpPr/>
          <p:nvPr/>
        </p:nvSpPr>
        <p:spPr>
          <a:xfrm>
            <a:off x="-92301" y="-173583"/>
            <a:ext cx="21640800" cy="107272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Freeform 3"/>
          <p:cNvSpPr/>
          <p:nvPr/>
        </p:nvSpPr>
        <p:spPr>
          <a:xfrm>
            <a:off x="12711363" y="-242167"/>
            <a:ext cx="10005610" cy="10989310"/>
          </a:xfrm>
          <a:custGeom>
            <a:avLst/>
            <a:gdLst/>
            <a:ahLst/>
            <a:cxnLst/>
            <a:rect l="l" t="t" r="r" b="b"/>
            <a:pathLst>
              <a:path w="635974" h="698500">
                <a:moveTo>
                  <a:pt x="635974" y="349250"/>
                </a:moveTo>
                <a:lnTo>
                  <a:pt x="432774" y="698500"/>
                </a:lnTo>
                <a:lnTo>
                  <a:pt x="203200" y="698500"/>
                </a:lnTo>
                <a:lnTo>
                  <a:pt x="0" y="349250"/>
                </a:lnTo>
                <a:lnTo>
                  <a:pt x="203200" y="0"/>
                </a:lnTo>
                <a:lnTo>
                  <a:pt x="432774" y="0"/>
                </a:lnTo>
                <a:lnTo>
                  <a:pt x="635974" y="349250"/>
                </a:lnTo>
                <a:close/>
              </a:path>
            </a:pathLst>
          </a:custGeom>
          <a:solidFill>
            <a:srgbClr val="1A517B"/>
          </a:solidFill>
          <a:ln cap="sq">
            <a:noFill/>
            <a:prstDash val="solid"/>
            <a:miter/>
          </a:ln>
        </p:spPr>
      </p:sp>
      <p:sp>
        <p:nvSpPr>
          <p:cNvPr id="4" name="TextBox 4"/>
          <p:cNvSpPr txBox="1"/>
          <p:nvPr/>
        </p:nvSpPr>
        <p:spPr>
          <a:xfrm>
            <a:off x="16041166" y="-885447"/>
            <a:ext cx="6409107" cy="11588727"/>
          </a:xfrm>
          <a:prstGeom prst="rect">
            <a:avLst/>
          </a:prstGeom>
          <a:solidFill>
            <a:srgbClr val="1A517B"/>
          </a:solidFill>
        </p:spPr>
        <p:txBody>
          <a:bodyPr lIns="50800" tIns="50800" rIns="50800" bIns="50800" rtlCol="0" anchor="ctr"/>
          <a:lstStyle/>
          <a:p>
            <a:pPr algn="ctr">
              <a:lnSpc>
                <a:spcPts val="3359"/>
              </a:lnSpc>
            </a:pPr>
            <a:endParaRPr/>
          </a:p>
        </p:txBody>
      </p:sp>
      <p:grpSp>
        <p:nvGrpSpPr>
          <p:cNvPr id="5" name="Group 5"/>
          <p:cNvGrpSpPr/>
          <p:nvPr/>
        </p:nvGrpSpPr>
        <p:grpSpPr>
          <a:xfrm>
            <a:off x="12467826" y="4964973"/>
            <a:ext cx="9738910" cy="11564340"/>
            <a:chOff x="0" y="0"/>
            <a:chExt cx="588242" cy="698500"/>
          </a:xfrm>
          <a:solidFill>
            <a:srgbClr val="1A517B"/>
          </a:solidFill>
        </p:grpSpPr>
        <p:sp>
          <p:nvSpPr>
            <p:cNvPr id="6" name="Freeform 6"/>
            <p:cNvSpPr/>
            <p:nvPr/>
          </p:nvSpPr>
          <p:spPr>
            <a:xfrm>
              <a:off x="0" y="0"/>
              <a:ext cx="588242" cy="698500"/>
            </a:xfrm>
            <a:custGeom>
              <a:avLst/>
              <a:gdLst/>
              <a:ahLst/>
              <a:cxnLst/>
              <a:rect l="l" t="t" r="r" b="b"/>
              <a:pathLst>
                <a:path w="588242" h="698500">
                  <a:moveTo>
                    <a:pt x="588242" y="349250"/>
                  </a:moveTo>
                  <a:lnTo>
                    <a:pt x="385042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385042" y="0"/>
                  </a:lnTo>
                  <a:lnTo>
                    <a:pt x="588242" y="349250"/>
                  </a:lnTo>
                  <a:close/>
                </a:path>
              </a:pathLst>
            </a:custGeom>
            <a:grpFill/>
            <a:ln cap="sq">
              <a:noFill/>
              <a:prstDash val="solid"/>
              <a:miter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114300" y="-38100"/>
              <a:ext cx="359642" cy="736600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sp>
        <p:nvSpPr>
          <p:cNvPr id="24" name="TextBox 24"/>
          <p:cNvSpPr txBox="1"/>
          <p:nvPr/>
        </p:nvSpPr>
        <p:spPr>
          <a:xfrm>
            <a:off x="-2584803" y="635048"/>
            <a:ext cx="12093978" cy="764523"/>
          </a:xfrm>
          <a:prstGeom prst="rect">
            <a:avLst/>
          </a:prstGeom>
          <a:solidFill>
            <a:srgbClr val="1A517B"/>
          </a:solidFill>
        </p:spPr>
        <p:txBody>
          <a:bodyPr lIns="50800" tIns="50800" rIns="50800" bIns="50800" rtlCol="0" anchor="ctr"/>
          <a:lstStyle/>
          <a:p>
            <a:pPr algn="ctr">
              <a:lnSpc>
                <a:spcPts val="2659"/>
              </a:lnSpc>
            </a:pPr>
            <a:endParaRPr/>
          </a:p>
        </p:txBody>
      </p:sp>
      <p:sp>
        <p:nvSpPr>
          <p:cNvPr id="65" name="Freeform 23"/>
          <p:cNvSpPr/>
          <p:nvPr/>
        </p:nvSpPr>
        <p:spPr>
          <a:xfrm>
            <a:off x="-1954345" y="216882"/>
            <a:ext cx="12568168" cy="964217"/>
          </a:xfrm>
          <a:custGeom>
            <a:avLst/>
            <a:gdLst/>
            <a:ahLst/>
            <a:cxnLst/>
            <a:rect l="l" t="t" r="r" b="b"/>
            <a:pathLst>
              <a:path w="5385717" h="343860">
                <a:moveTo>
                  <a:pt x="203200" y="0"/>
                </a:moveTo>
                <a:lnTo>
                  <a:pt x="5385717" y="0"/>
                </a:lnTo>
                <a:lnTo>
                  <a:pt x="5182517" y="343860"/>
                </a:lnTo>
                <a:lnTo>
                  <a:pt x="0" y="343860"/>
                </a:lnTo>
                <a:lnTo>
                  <a:pt x="203200" y="0"/>
                </a:lnTo>
                <a:close/>
              </a:path>
            </a:pathLst>
          </a:custGeom>
          <a:solidFill>
            <a:srgbClr val="477BA2"/>
          </a:solidFill>
        </p:spPr>
      </p:sp>
      <p:sp>
        <p:nvSpPr>
          <p:cNvPr id="23" name="Freeform 23"/>
          <p:cNvSpPr/>
          <p:nvPr/>
        </p:nvSpPr>
        <p:spPr>
          <a:xfrm>
            <a:off x="-1840069" y="696846"/>
            <a:ext cx="12568168" cy="1073553"/>
          </a:xfrm>
          <a:custGeom>
            <a:avLst/>
            <a:gdLst/>
            <a:ahLst/>
            <a:cxnLst/>
            <a:rect l="l" t="t" r="r" b="b"/>
            <a:pathLst>
              <a:path w="5385717" h="343860">
                <a:moveTo>
                  <a:pt x="203200" y="0"/>
                </a:moveTo>
                <a:lnTo>
                  <a:pt x="5385717" y="0"/>
                </a:lnTo>
                <a:lnTo>
                  <a:pt x="5182517" y="343860"/>
                </a:lnTo>
                <a:lnTo>
                  <a:pt x="0" y="343860"/>
                </a:lnTo>
                <a:lnTo>
                  <a:pt x="203200" y="0"/>
                </a:lnTo>
                <a:close/>
              </a:path>
            </a:pathLst>
          </a:custGeom>
          <a:solidFill>
            <a:srgbClr val="1A517B"/>
          </a:solidFill>
        </p:spPr>
      </p:sp>
      <p:sp>
        <p:nvSpPr>
          <p:cNvPr id="26" name="TextBox 26"/>
          <p:cNvSpPr txBox="1"/>
          <p:nvPr/>
        </p:nvSpPr>
        <p:spPr>
          <a:xfrm>
            <a:off x="2031346" y="1034800"/>
            <a:ext cx="7038209" cy="482633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719"/>
              </a:lnSpc>
            </a:pPr>
            <a:r>
              <a:rPr lang="ru-RU" sz="4000" b="1" dirty="0" smtClean="0">
                <a:solidFill>
                  <a:schemeClr val="bg1"/>
                </a:solidFill>
                <a:latin typeface="Bahnschrift SemiBold SemiConden" panose="020B0502040204020203" pitchFamily="34" charset="0"/>
                <a:ea typeface="Montserrat Bold"/>
                <a:cs typeface="Montserrat Bold"/>
                <a:sym typeface="Montserrat Bold"/>
              </a:rPr>
              <a:t>Философия </a:t>
            </a:r>
            <a:r>
              <a:rPr lang="en-US" sz="4000" b="1" dirty="0" smtClean="0">
                <a:solidFill>
                  <a:schemeClr val="bg1"/>
                </a:solidFill>
                <a:latin typeface="Bahnschrift SemiBold SemiConden" panose="020B0502040204020203" pitchFamily="34" charset="0"/>
                <a:ea typeface="Montserrat Bold"/>
                <a:cs typeface="Montserrat Bold"/>
                <a:sym typeface="Montserrat Bold"/>
              </a:rPr>
              <a:t>Agile</a:t>
            </a:r>
            <a:endParaRPr lang="en-US" sz="4000" b="1" dirty="0">
              <a:solidFill>
                <a:schemeClr val="bg1"/>
              </a:solidFill>
              <a:latin typeface="Bahnschrift SemiBold SemiConden" panose="020B0502040204020203" pitchFamily="34" charset="0"/>
              <a:ea typeface="Montserrat Bold"/>
              <a:cs typeface="Montserrat Bold"/>
              <a:sym typeface="Montserrat Bold"/>
            </a:endParaRPr>
          </a:p>
        </p:txBody>
      </p:sp>
      <p:sp>
        <p:nvSpPr>
          <p:cNvPr id="66" name="Freeform 3"/>
          <p:cNvSpPr/>
          <p:nvPr/>
        </p:nvSpPr>
        <p:spPr>
          <a:xfrm>
            <a:off x="14360172" y="-221489"/>
            <a:ext cx="10005610" cy="10989310"/>
          </a:xfrm>
          <a:custGeom>
            <a:avLst/>
            <a:gdLst/>
            <a:ahLst/>
            <a:cxnLst/>
            <a:rect l="l" t="t" r="r" b="b"/>
            <a:pathLst>
              <a:path w="635974" h="698500">
                <a:moveTo>
                  <a:pt x="635974" y="349250"/>
                </a:moveTo>
                <a:lnTo>
                  <a:pt x="432774" y="698500"/>
                </a:lnTo>
                <a:lnTo>
                  <a:pt x="203200" y="698500"/>
                </a:lnTo>
                <a:lnTo>
                  <a:pt x="0" y="349250"/>
                </a:lnTo>
                <a:lnTo>
                  <a:pt x="203200" y="0"/>
                </a:lnTo>
                <a:lnTo>
                  <a:pt x="432774" y="0"/>
                </a:lnTo>
                <a:lnTo>
                  <a:pt x="635974" y="349250"/>
                </a:lnTo>
                <a:close/>
              </a:path>
            </a:pathLst>
          </a:custGeom>
          <a:solidFill>
            <a:srgbClr val="477BA2"/>
          </a:solidFill>
          <a:ln cap="sq">
            <a:noFill/>
            <a:prstDash val="solid"/>
            <a:miter/>
          </a:ln>
        </p:spPr>
      </p:sp>
      <p:sp>
        <p:nvSpPr>
          <p:cNvPr id="14" name="Freeform 26"/>
          <p:cNvSpPr/>
          <p:nvPr/>
        </p:nvSpPr>
        <p:spPr>
          <a:xfrm>
            <a:off x="1139872" y="4533900"/>
            <a:ext cx="1071536" cy="920851"/>
          </a:xfrm>
          <a:custGeom>
            <a:avLst/>
            <a:gdLst/>
            <a:ahLst/>
            <a:cxnLst/>
            <a:rect l="l" t="t" r="r" b="b"/>
            <a:pathLst>
              <a:path w="812800" h="698500">
                <a:moveTo>
                  <a:pt x="812800" y="349250"/>
                </a:moveTo>
                <a:lnTo>
                  <a:pt x="609600" y="698500"/>
                </a:lnTo>
                <a:lnTo>
                  <a:pt x="203200" y="698500"/>
                </a:lnTo>
                <a:lnTo>
                  <a:pt x="0" y="349250"/>
                </a:lnTo>
                <a:lnTo>
                  <a:pt x="203200" y="0"/>
                </a:lnTo>
                <a:lnTo>
                  <a:pt x="609600" y="0"/>
                </a:lnTo>
                <a:lnTo>
                  <a:pt x="812800" y="349250"/>
                </a:lnTo>
                <a:close/>
              </a:path>
            </a:pathLst>
          </a:custGeom>
          <a:solidFill>
            <a:srgbClr val="477BA2"/>
          </a:solidFill>
        </p:spPr>
      </p:sp>
      <p:sp>
        <p:nvSpPr>
          <p:cNvPr id="15" name="TextBox 32"/>
          <p:cNvSpPr txBox="1"/>
          <p:nvPr/>
        </p:nvSpPr>
        <p:spPr>
          <a:xfrm>
            <a:off x="810126" y="2566541"/>
            <a:ext cx="11456849" cy="15132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1900"/>
              </a:lnSpc>
            </a:pPr>
            <a:r>
              <a:rPr lang="ru-RU" sz="2400" dirty="0" smtClean="0">
                <a:solidFill>
                  <a:srgbClr val="477BA2"/>
                </a:solidFill>
                <a:latin typeface="Bahnschrift Light" panose="020B0502040204020203" pitchFamily="34" charset="0"/>
                <a:ea typeface="Montserrat"/>
                <a:cs typeface="Montserrat"/>
                <a:sym typeface="Montserrat"/>
              </a:rPr>
              <a:t>Термин </a:t>
            </a:r>
            <a:r>
              <a:rPr lang="ru-RU" sz="2400" dirty="0" err="1">
                <a:solidFill>
                  <a:srgbClr val="477BA2"/>
                </a:solidFill>
                <a:latin typeface="Bahnschrift Light" panose="020B0502040204020203" pitchFamily="34" charset="0"/>
                <a:ea typeface="Montserrat"/>
                <a:cs typeface="Montserrat"/>
                <a:sym typeface="Montserrat"/>
              </a:rPr>
              <a:t>Agile</a:t>
            </a:r>
            <a:r>
              <a:rPr lang="ru-RU" sz="2400" dirty="0">
                <a:solidFill>
                  <a:srgbClr val="477BA2"/>
                </a:solidFill>
                <a:latin typeface="Bahnschrift Light" panose="020B0502040204020203" pitchFamily="34" charset="0"/>
                <a:ea typeface="Montserrat"/>
                <a:cs typeface="Montserrat"/>
                <a:sym typeface="Montserrat"/>
              </a:rPr>
              <a:t> используют в двух значениях:</a:t>
            </a:r>
          </a:p>
          <a:p>
            <a:pPr algn="just">
              <a:lnSpc>
                <a:spcPts val="1900"/>
              </a:lnSpc>
            </a:pPr>
            <a:endParaRPr lang="ru-RU" sz="2400" dirty="0">
              <a:solidFill>
                <a:srgbClr val="477BA2"/>
              </a:solidFill>
              <a:latin typeface="Bahnschrift Light" panose="020B0502040204020203" pitchFamily="34" charset="0"/>
              <a:ea typeface="Montserrat"/>
              <a:cs typeface="Montserrat"/>
              <a:sym typeface="Montserrat"/>
            </a:endParaRPr>
          </a:p>
          <a:p>
            <a:pPr marL="342900" indent="-342900" algn="just">
              <a:lnSpc>
                <a:spcPts val="1900"/>
              </a:lnSpc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rgbClr val="477BA2"/>
                </a:solidFill>
                <a:latin typeface="Bahnschrift Light" panose="020B0502040204020203" pitchFamily="34" charset="0"/>
                <a:ea typeface="Montserrat"/>
                <a:cs typeface="Montserrat"/>
                <a:sym typeface="Montserrat"/>
              </a:rPr>
              <a:t>Это философия, система ценностей и принципов, по которым работает команда проекта.</a:t>
            </a:r>
          </a:p>
          <a:p>
            <a:pPr marL="342900" indent="-342900" algn="just">
              <a:lnSpc>
                <a:spcPts val="2100"/>
              </a:lnSpc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rgbClr val="477BA2"/>
                </a:solidFill>
                <a:latin typeface="Bahnschrift Light" panose="020B0502040204020203" pitchFamily="34" charset="0"/>
                <a:ea typeface="Montserrat"/>
                <a:cs typeface="Montserrat"/>
                <a:sym typeface="Montserrat"/>
              </a:rPr>
              <a:t>Это семейство методологий управления </a:t>
            </a:r>
            <a:r>
              <a:rPr lang="ru-RU" sz="2400" dirty="0" smtClean="0">
                <a:solidFill>
                  <a:srgbClr val="477BA2"/>
                </a:solidFill>
                <a:latin typeface="Bahnschrift Light" panose="020B0502040204020203" pitchFamily="34" charset="0"/>
                <a:ea typeface="Montserrat"/>
                <a:cs typeface="Montserrat"/>
                <a:sym typeface="Montserrat"/>
              </a:rPr>
              <a:t>командами и проектами</a:t>
            </a:r>
            <a:r>
              <a:rPr lang="ru-RU" sz="2400" dirty="0">
                <a:solidFill>
                  <a:srgbClr val="477BA2"/>
                </a:solidFill>
                <a:latin typeface="Bahnschrift Light" panose="020B0502040204020203" pitchFamily="34" charset="0"/>
                <a:ea typeface="Montserrat"/>
                <a:cs typeface="Montserrat"/>
                <a:sym typeface="Montserrat"/>
              </a:rPr>
              <a:t>, которые созданы на базе философии </a:t>
            </a:r>
            <a:r>
              <a:rPr lang="ru-RU" sz="2400" dirty="0" err="1">
                <a:solidFill>
                  <a:srgbClr val="477BA2"/>
                </a:solidFill>
                <a:latin typeface="Bahnschrift Light" panose="020B0502040204020203" pitchFamily="34" charset="0"/>
                <a:ea typeface="Montserrat"/>
                <a:cs typeface="Montserrat"/>
                <a:sym typeface="Montserrat"/>
              </a:rPr>
              <a:t>Agile</a:t>
            </a:r>
            <a:r>
              <a:rPr lang="ru-RU" sz="2400" dirty="0">
                <a:solidFill>
                  <a:srgbClr val="477BA2"/>
                </a:solidFill>
                <a:latin typeface="Bahnschrift Light" panose="020B0502040204020203" pitchFamily="34" charset="0"/>
                <a:ea typeface="Montserrat"/>
                <a:cs typeface="Montserrat"/>
                <a:sym typeface="Montserrat"/>
              </a:rPr>
              <a:t>.</a:t>
            </a:r>
            <a:r>
              <a:rPr lang="en-US" sz="2400" dirty="0" smtClean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lang="en-US" sz="2400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" name="TextBox 32"/>
          <p:cNvSpPr txBox="1"/>
          <p:nvPr/>
        </p:nvSpPr>
        <p:spPr>
          <a:xfrm>
            <a:off x="810126" y="6023927"/>
            <a:ext cx="11456849" cy="20005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2600"/>
              </a:lnSpc>
            </a:pPr>
            <a:r>
              <a:rPr lang="ru-RU" sz="2400" dirty="0">
                <a:solidFill>
                  <a:srgbClr val="477BA2"/>
                </a:solidFill>
                <a:latin typeface="Bahnschrift Light" panose="020B0502040204020203" pitchFamily="34" charset="0"/>
                <a:ea typeface="Montserrat"/>
                <a:cs typeface="Montserrat"/>
                <a:sym typeface="Montserrat"/>
              </a:rPr>
              <a:t>Четыре ценности гибкого управления </a:t>
            </a:r>
            <a:r>
              <a:rPr lang="en-US" sz="2400" dirty="0" smtClean="0">
                <a:solidFill>
                  <a:srgbClr val="477BA2"/>
                </a:solidFill>
                <a:latin typeface="Bahnschrift Light" panose="020B0502040204020203" pitchFamily="34" charset="0"/>
                <a:ea typeface="Montserrat"/>
                <a:cs typeface="Montserrat"/>
                <a:sym typeface="Montserrat"/>
              </a:rPr>
              <a:t>Agile</a:t>
            </a:r>
            <a:r>
              <a:rPr lang="ru-RU" sz="2400" dirty="0" smtClean="0">
                <a:solidFill>
                  <a:srgbClr val="477BA2"/>
                </a:solidFill>
                <a:latin typeface="Bahnschrift Light" panose="020B0502040204020203" pitchFamily="34" charset="0"/>
                <a:ea typeface="Montserrat"/>
                <a:cs typeface="Montserrat"/>
                <a:sym typeface="Montserrat"/>
              </a:rPr>
              <a:t>:</a:t>
            </a:r>
            <a:endParaRPr lang="ru-RU" sz="2400" dirty="0">
              <a:solidFill>
                <a:srgbClr val="477BA2"/>
              </a:solidFill>
              <a:latin typeface="Bahnschrift Light" panose="020B0502040204020203" pitchFamily="34" charset="0"/>
              <a:ea typeface="Montserrat"/>
              <a:cs typeface="Montserrat"/>
              <a:sym typeface="Montserrat"/>
            </a:endParaRPr>
          </a:p>
          <a:p>
            <a:pPr algn="just">
              <a:lnSpc>
                <a:spcPts val="2600"/>
              </a:lnSpc>
            </a:pPr>
            <a:endParaRPr lang="ru-RU" sz="2400" dirty="0">
              <a:solidFill>
                <a:srgbClr val="477BA2"/>
              </a:solidFill>
              <a:latin typeface="Bahnschrift Light" panose="020B0502040204020203" pitchFamily="34" charset="0"/>
              <a:ea typeface="Montserrat"/>
              <a:cs typeface="Montserrat"/>
              <a:sym typeface="Montserrat"/>
            </a:endParaRPr>
          </a:p>
          <a:p>
            <a:pPr marL="342900" indent="-342900" algn="just">
              <a:lnSpc>
                <a:spcPts val="2600"/>
              </a:lnSpc>
              <a:buFont typeface="Wingdings" panose="05000000000000000000" pitchFamily="2" charset="2"/>
              <a:buChar char="§"/>
            </a:pPr>
            <a:r>
              <a:rPr lang="ru-RU" sz="2400" b="1" dirty="0">
                <a:solidFill>
                  <a:srgbClr val="477BA2"/>
                </a:solidFill>
                <a:latin typeface="Bahnschrift Light" panose="020B0502040204020203" pitchFamily="34" charset="0"/>
                <a:ea typeface="Montserrat"/>
                <a:cs typeface="Montserrat"/>
                <a:sym typeface="Montserrat"/>
              </a:rPr>
              <a:t>Люди и взаимодействие важнее </a:t>
            </a:r>
            <a:r>
              <a:rPr lang="ru-RU" sz="2400" dirty="0">
                <a:solidFill>
                  <a:srgbClr val="477BA2"/>
                </a:solidFill>
                <a:latin typeface="Bahnschrift Light" panose="020B0502040204020203" pitchFamily="34" charset="0"/>
                <a:ea typeface="Montserrat"/>
                <a:cs typeface="Montserrat"/>
                <a:sym typeface="Montserrat"/>
              </a:rPr>
              <a:t>процессов и инструментов.</a:t>
            </a:r>
          </a:p>
          <a:p>
            <a:pPr marL="342900" indent="-342900" algn="just">
              <a:lnSpc>
                <a:spcPts val="2600"/>
              </a:lnSpc>
              <a:buFont typeface="Wingdings" panose="05000000000000000000" pitchFamily="2" charset="2"/>
              <a:buChar char="§"/>
            </a:pPr>
            <a:r>
              <a:rPr lang="ru-RU" sz="2400" b="1" dirty="0">
                <a:solidFill>
                  <a:srgbClr val="477BA2"/>
                </a:solidFill>
                <a:latin typeface="Bahnschrift Light" panose="020B0502040204020203" pitchFamily="34" charset="0"/>
                <a:ea typeface="Montserrat"/>
                <a:cs typeface="Montserrat"/>
                <a:sym typeface="Montserrat"/>
              </a:rPr>
              <a:t>Работающий продукт важнее </a:t>
            </a:r>
            <a:r>
              <a:rPr lang="ru-RU" sz="2400" dirty="0">
                <a:solidFill>
                  <a:srgbClr val="477BA2"/>
                </a:solidFill>
                <a:latin typeface="Bahnschrift Light" panose="020B0502040204020203" pitchFamily="34" charset="0"/>
                <a:ea typeface="Montserrat"/>
                <a:cs typeface="Montserrat"/>
                <a:sym typeface="Montserrat"/>
              </a:rPr>
              <a:t>исчерпывающей документации.</a:t>
            </a:r>
          </a:p>
          <a:p>
            <a:pPr marL="342900" indent="-342900" algn="just">
              <a:lnSpc>
                <a:spcPts val="2600"/>
              </a:lnSpc>
              <a:buFont typeface="Wingdings" panose="05000000000000000000" pitchFamily="2" charset="2"/>
              <a:buChar char="§"/>
            </a:pPr>
            <a:r>
              <a:rPr lang="ru-RU" sz="2400" b="1" dirty="0">
                <a:solidFill>
                  <a:srgbClr val="477BA2"/>
                </a:solidFill>
                <a:latin typeface="Bahnschrift Light" panose="020B0502040204020203" pitchFamily="34" charset="0"/>
                <a:ea typeface="Montserrat"/>
                <a:cs typeface="Montserrat"/>
                <a:sym typeface="Montserrat"/>
              </a:rPr>
              <a:t>Сотрудничество с заказчиком важнее </a:t>
            </a:r>
            <a:r>
              <a:rPr lang="ru-RU" sz="2400" dirty="0">
                <a:solidFill>
                  <a:srgbClr val="477BA2"/>
                </a:solidFill>
                <a:latin typeface="Bahnschrift Light" panose="020B0502040204020203" pitchFamily="34" charset="0"/>
                <a:ea typeface="Montserrat"/>
                <a:cs typeface="Montserrat"/>
                <a:sym typeface="Montserrat"/>
              </a:rPr>
              <a:t>согласования условий контракта.</a:t>
            </a:r>
          </a:p>
          <a:p>
            <a:pPr marL="342900" indent="-342900" algn="just">
              <a:lnSpc>
                <a:spcPts val="2600"/>
              </a:lnSpc>
              <a:buFont typeface="Wingdings" panose="05000000000000000000" pitchFamily="2" charset="2"/>
              <a:buChar char="§"/>
            </a:pPr>
            <a:r>
              <a:rPr lang="ru-RU" sz="2400" b="1" dirty="0">
                <a:solidFill>
                  <a:srgbClr val="477BA2"/>
                </a:solidFill>
                <a:latin typeface="Bahnschrift Light" panose="020B0502040204020203" pitchFamily="34" charset="0"/>
                <a:ea typeface="Montserrat"/>
                <a:cs typeface="Montserrat"/>
                <a:sym typeface="Montserrat"/>
              </a:rPr>
              <a:t>Готовность к изменениям важнее </a:t>
            </a:r>
            <a:r>
              <a:rPr lang="ru-RU" sz="2400" dirty="0">
                <a:solidFill>
                  <a:srgbClr val="477BA2"/>
                </a:solidFill>
                <a:latin typeface="Bahnschrift Light" panose="020B0502040204020203" pitchFamily="34" charset="0"/>
                <a:ea typeface="Montserrat"/>
                <a:cs typeface="Montserrat"/>
                <a:sym typeface="Montserrat"/>
              </a:rPr>
              <a:t>следования первоначальному плану.</a:t>
            </a:r>
            <a:endParaRPr lang="en-US" sz="2400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" name="Freeform 26"/>
          <p:cNvSpPr/>
          <p:nvPr/>
        </p:nvSpPr>
        <p:spPr>
          <a:xfrm>
            <a:off x="3307849" y="4558339"/>
            <a:ext cx="1071536" cy="920851"/>
          </a:xfrm>
          <a:custGeom>
            <a:avLst/>
            <a:gdLst/>
            <a:ahLst/>
            <a:cxnLst/>
            <a:rect l="l" t="t" r="r" b="b"/>
            <a:pathLst>
              <a:path w="812800" h="698500">
                <a:moveTo>
                  <a:pt x="812800" y="349250"/>
                </a:moveTo>
                <a:lnTo>
                  <a:pt x="609600" y="698500"/>
                </a:lnTo>
                <a:lnTo>
                  <a:pt x="203200" y="698500"/>
                </a:lnTo>
                <a:lnTo>
                  <a:pt x="0" y="349250"/>
                </a:lnTo>
                <a:lnTo>
                  <a:pt x="203200" y="0"/>
                </a:lnTo>
                <a:lnTo>
                  <a:pt x="609600" y="0"/>
                </a:lnTo>
                <a:lnTo>
                  <a:pt x="812800" y="349250"/>
                </a:lnTo>
                <a:close/>
              </a:path>
            </a:pathLst>
          </a:custGeom>
          <a:solidFill>
            <a:srgbClr val="477BA2"/>
          </a:solidFill>
        </p:spPr>
      </p:sp>
      <p:sp>
        <p:nvSpPr>
          <p:cNvPr id="18" name="Freeform 26"/>
          <p:cNvSpPr/>
          <p:nvPr/>
        </p:nvSpPr>
        <p:spPr>
          <a:xfrm>
            <a:off x="5434811" y="4540513"/>
            <a:ext cx="1071536" cy="920851"/>
          </a:xfrm>
          <a:custGeom>
            <a:avLst/>
            <a:gdLst/>
            <a:ahLst/>
            <a:cxnLst/>
            <a:rect l="l" t="t" r="r" b="b"/>
            <a:pathLst>
              <a:path w="812800" h="698500">
                <a:moveTo>
                  <a:pt x="812800" y="349250"/>
                </a:moveTo>
                <a:lnTo>
                  <a:pt x="609600" y="698500"/>
                </a:lnTo>
                <a:lnTo>
                  <a:pt x="203200" y="698500"/>
                </a:lnTo>
                <a:lnTo>
                  <a:pt x="0" y="349250"/>
                </a:lnTo>
                <a:lnTo>
                  <a:pt x="203200" y="0"/>
                </a:lnTo>
                <a:lnTo>
                  <a:pt x="609600" y="0"/>
                </a:lnTo>
                <a:lnTo>
                  <a:pt x="812800" y="349250"/>
                </a:lnTo>
                <a:close/>
              </a:path>
            </a:pathLst>
          </a:custGeom>
          <a:solidFill>
            <a:srgbClr val="477BA2"/>
          </a:solidFill>
        </p:spPr>
      </p:sp>
      <p:sp>
        <p:nvSpPr>
          <p:cNvPr id="19" name="Freeform 23"/>
          <p:cNvSpPr/>
          <p:nvPr/>
        </p:nvSpPr>
        <p:spPr>
          <a:xfrm>
            <a:off x="-1505614" y="9257971"/>
            <a:ext cx="12568168" cy="1073553"/>
          </a:xfrm>
          <a:custGeom>
            <a:avLst/>
            <a:gdLst/>
            <a:ahLst/>
            <a:cxnLst/>
            <a:rect l="l" t="t" r="r" b="b"/>
            <a:pathLst>
              <a:path w="5385717" h="343860">
                <a:moveTo>
                  <a:pt x="203200" y="0"/>
                </a:moveTo>
                <a:lnTo>
                  <a:pt x="5385717" y="0"/>
                </a:lnTo>
                <a:lnTo>
                  <a:pt x="5182517" y="343860"/>
                </a:lnTo>
                <a:lnTo>
                  <a:pt x="0" y="343860"/>
                </a:lnTo>
                <a:lnTo>
                  <a:pt x="203200" y="0"/>
                </a:lnTo>
                <a:close/>
              </a:path>
            </a:pathLst>
          </a:custGeom>
          <a:solidFill>
            <a:srgbClr val="1A517B"/>
          </a:solidFill>
        </p:spPr>
      </p:sp>
      <p:sp>
        <p:nvSpPr>
          <p:cNvPr id="20" name="TextBox 32"/>
          <p:cNvSpPr txBox="1"/>
          <p:nvPr/>
        </p:nvSpPr>
        <p:spPr>
          <a:xfrm>
            <a:off x="205744" y="9696112"/>
            <a:ext cx="11456849" cy="2562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1900"/>
              </a:lnSpc>
            </a:pPr>
            <a:r>
              <a:rPr lang="ru-RU" sz="2400" dirty="0">
                <a:solidFill>
                  <a:schemeClr val="bg1"/>
                </a:solidFill>
                <a:latin typeface="Bahnschrift Light" panose="020B0502040204020203" pitchFamily="34" charset="0"/>
                <a:ea typeface="Montserrat"/>
                <a:cs typeface="Montserrat"/>
                <a:sym typeface="Montserrat"/>
              </a:rPr>
              <a:t>Главные виды </a:t>
            </a:r>
            <a:r>
              <a:rPr lang="en-US" sz="2400" dirty="0">
                <a:solidFill>
                  <a:schemeClr val="bg1"/>
                </a:solidFill>
                <a:latin typeface="Bahnschrift Light" panose="020B0502040204020203" pitchFamily="34" charset="0"/>
                <a:ea typeface="Montserrat"/>
                <a:cs typeface="Montserrat"/>
                <a:sym typeface="Montserrat"/>
              </a:rPr>
              <a:t>Agile-</a:t>
            </a:r>
            <a:r>
              <a:rPr lang="ru-RU" sz="2400" dirty="0" smtClean="0">
                <a:solidFill>
                  <a:schemeClr val="bg1"/>
                </a:solidFill>
                <a:latin typeface="Bahnschrift Light" panose="020B0502040204020203" pitchFamily="34" charset="0"/>
                <a:ea typeface="Montserrat"/>
                <a:cs typeface="Montserrat"/>
                <a:sym typeface="Montserrat"/>
              </a:rPr>
              <a:t>методологий</a:t>
            </a:r>
            <a:r>
              <a:rPr lang="en-US" sz="2400" dirty="0" smtClean="0">
                <a:solidFill>
                  <a:schemeClr val="bg1"/>
                </a:solidFill>
                <a:latin typeface="Bahnschrift Light" panose="020B0502040204020203" pitchFamily="34" charset="0"/>
                <a:ea typeface="Montserrat"/>
                <a:cs typeface="Montserrat"/>
                <a:sym typeface="Montserrat"/>
              </a:rPr>
              <a:t> </a:t>
            </a:r>
            <a:r>
              <a:rPr lang="ru-RU" sz="2400" dirty="0" smtClean="0">
                <a:solidFill>
                  <a:schemeClr val="bg1"/>
                </a:solidFill>
                <a:latin typeface="Bahnschrift Light" panose="020B0502040204020203" pitchFamily="34" charset="0"/>
                <a:ea typeface="Montserrat"/>
                <a:cs typeface="Montserrat"/>
                <a:sym typeface="Montserrat"/>
              </a:rPr>
              <a:t>– </a:t>
            </a:r>
            <a:r>
              <a:rPr lang="en-US" sz="2400" dirty="0" smtClean="0">
                <a:solidFill>
                  <a:schemeClr val="bg1"/>
                </a:solidFill>
                <a:latin typeface="Bahnschrift Light" panose="020B0502040204020203" pitchFamily="34" charset="0"/>
                <a:ea typeface="Montserrat"/>
                <a:cs typeface="Montserrat"/>
                <a:sym typeface="Montserrat"/>
              </a:rPr>
              <a:t>Scrum </a:t>
            </a:r>
            <a:r>
              <a:rPr lang="ru-RU" sz="2400" dirty="0" smtClean="0">
                <a:solidFill>
                  <a:schemeClr val="bg1"/>
                </a:solidFill>
                <a:latin typeface="Bahnschrift Light" panose="020B0502040204020203" pitchFamily="34" charset="0"/>
                <a:ea typeface="Montserrat"/>
                <a:cs typeface="Montserrat"/>
                <a:sym typeface="Montserrat"/>
              </a:rPr>
              <a:t>и</a:t>
            </a:r>
            <a:r>
              <a:rPr lang="en-US" sz="2400" dirty="0" smtClean="0">
                <a:solidFill>
                  <a:schemeClr val="bg1"/>
                </a:solidFill>
                <a:latin typeface="Bahnschrift Light" panose="020B0502040204020203" pitchFamily="34" charset="0"/>
                <a:ea typeface="Montserrat"/>
                <a:cs typeface="Montserrat"/>
                <a:sym typeface="Montserrat"/>
              </a:rPr>
              <a:t> Kanban</a:t>
            </a:r>
            <a:endParaRPr lang="en-US" sz="2400" dirty="0">
              <a:solidFill>
                <a:schemeClr val="bg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3413977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02C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Прямоугольник 60"/>
          <p:cNvSpPr/>
          <p:nvPr/>
        </p:nvSpPr>
        <p:spPr>
          <a:xfrm>
            <a:off x="-92301" y="-173583"/>
            <a:ext cx="21640800" cy="107272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Freeform 3"/>
          <p:cNvSpPr/>
          <p:nvPr/>
        </p:nvSpPr>
        <p:spPr>
          <a:xfrm>
            <a:off x="12711363" y="-242167"/>
            <a:ext cx="10005610" cy="10989310"/>
          </a:xfrm>
          <a:custGeom>
            <a:avLst/>
            <a:gdLst/>
            <a:ahLst/>
            <a:cxnLst/>
            <a:rect l="l" t="t" r="r" b="b"/>
            <a:pathLst>
              <a:path w="635974" h="698500">
                <a:moveTo>
                  <a:pt x="635974" y="349250"/>
                </a:moveTo>
                <a:lnTo>
                  <a:pt x="432774" y="698500"/>
                </a:lnTo>
                <a:lnTo>
                  <a:pt x="203200" y="698500"/>
                </a:lnTo>
                <a:lnTo>
                  <a:pt x="0" y="349250"/>
                </a:lnTo>
                <a:lnTo>
                  <a:pt x="203200" y="0"/>
                </a:lnTo>
                <a:lnTo>
                  <a:pt x="432774" y="0"/>
                </a:lnTo>
                <a:lnTo>
                  <a:pt x="635974" y="349250"/>
                </a:lnTo>
                <a:close/>
              </a:path>
            </a:pathLst>
          </a:custGeom>
          <a:solidFill>
            <a:srgbClr val="1A517B"/>
          </a:solidFill>
          <a:ln cap="sq">
            <a:noFill/>
            <a:prstDash val="solid"/>
            <a:miter/>
          </a:ln>
        </p:spPr>
      </p:sp>
      <p:sp>
        <p:nvSpPr>
          <p:cNvPr id="4" name="TextBox 4"/>
          <p:cNvSpPr txBox="1"/>
          <p:nvPr/>
        </p:nvSpPr>
        <p:spPr>
          <a:xfrm>
            <a:off x="16041166" y="-885447"/>
            <a:ext cx="6409107" cy="11588727"/>
          </a:xfrm>
          <a:prstGeom prst="rect">
            <a:avLst/>
          </a:prstGeom>
          <a:solidFill>
            <a:srgbClr val="1A517B"/>
          </a:solidFill>
        </p:spPr>
        <p:txBody>
          <a:bodyPr lIns="50800" tIns="50800" rIns="50800" bIns="50800" rtlCol="0" anchor="ctr"/>
          <a:lstStyle/>
          <a:p>
            <a:pPr algn="ctr">
              <a:lnSpc>
                <a:spcPts val="3359"/>
              </a:lnSpc>
            </a:pPr>
            <a:endParaRPr/>
          </a:p>
        </p:txBody>
      </p:sp>
      <p:grpSp>
        <p:nvGrpSpPr>
          <p:cNvPr id="5" name="Group 5"/>
          <p:cNvGrpSpPr/>
          <p:nvPr/>
        </p:nvGrpSpPr>
        <p:grpSpPr>
          <a:xfrm>
            <a:off x="12467826" y="4964973"/>
            <a:ext cx="9738910" cy="11564340"/>
            <a:chOff x="0" y="0"/>
            <a:chExt cx="588242" cy="698500"/>
          </a:xfrm>
          <a:solidFill>
            <a:srgbClr val="1A517B"/>
          </a:solidFill>
        </p:grpSpPr>
        <p:sp>
          <p:nvSpPr>
            <p:cNvPr id="6" name="Freeform 6"/>
            <p:cNvSpPr/>
            <p:nvPr/>
          </p:nvSpPr>
          <p:spPr>
            <a:xfrm>
              <a:off x="0" y="0"/>
              <a:ext cx="588242" cy="698500"/>
            </a:xfrm>
            <a:custGeom>
              <a:avLst/>
              <a:gdLst/>
              <a:ahLst/>
              <a:cxnLst/>
              <a:rect l="l" t="t" r="r" b="b"/>
              <a:pathLst>
                <a:path w="588242" h="698500">
                  <a:moveTo>
                    <a:pt x="588242" y="349250"/>
                  </a:moveTo>
                  <a:lnTo>
                    <a:pt x="385042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385042" y="0"/>
                  </a:lnTo>
                  <a:lnTo>
                    <a:pt x="588242" y="349250"/>
                  </a:lnTo>
                  <a:close/>
                </a:path>
              </a:pathLst>
            </a:custGeom>
            <a:grpFill/>
            <a:ln cap="sq">
              <a:noFill/>
              <a:prstDash val="solid"/>
              <a:miter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114300" y="-38100"/>
              <a:ext cx="359642" cy="736600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sp>
        <p:nvSpPr>
          <p:cNvPr id="24" name="TextBox 24"/>
          <p:cNvSpPr txBox="1"/>
          <p:nvPr/>
        </p:nvSpPr>
        <p:spPr>
          <a:xfrm>
            <a:off x="-2584803" y="635048"/>
            <a:ext cx="12093978" cy="764523"/>
          </a:xfrm>
          <a:prstGeom prst="rect">
            <a:avLst/>
          </a:prstGeom>
          <a:solidFill>
            <a:srgbClr val="1A517B"/>
          </a:solidFill>
        </p:spPr>
        <p:txBody>
          <a:bodyPr lIns="50800" tIns="50800" rIns="50800" bIns="50800" rtlCol="0" anchor="ctr"/>
          <a:lstStyle/>
          <a:p>
            <a:pPr algn="ctr">
              <a:lnSpc>
                <a:spcPts val="2659"/>
              </a:lnSpc>
            </a:pPr>
            <a:endParaRPr/>
          </a:p>
        </p:txBody>
      </p:sp>
      <p:sp>
        <p:nvSpPr>
          <p:cNvPr id="65" name="Freeform 23"/>
          <p:cNvSpPr/>
          <p:nvPr/>
        </p:nvSpPr>
        <p:spPr>
          <a:xfrm>
            <a:off x="-1954345" y="216882"/>
            <a:ext cx="12568168" cy="964217"/>
          </a:xfrm>
          <a:custGeom>
            <a:avLst/>
            <a:gdLst/>
            <a:ahLst/>
            <a:cxnLst/>
            <a:rect l="l" t="t" r="r" b="b"/>
            <a:pathLst>
              <a:path w="5385717" h="343860">
                <a:moveTo>
                  <a:pt x="203200" y="0"/>
                </a:moveTo>
                <a:lnTo>
                  <a:pt x="5385717" y="0"/>
                </a:lnTo>
                <a:lnTo>
                  <a:pt x="5182517" y="343860"/>
                </a:lnTo>
                <a:lnTo>
                  <a:pt x="0" y="343860"/>
                </a:lnTo>
                <a:lnTo>
                  <a:pt x="203200" y="0"/>
                </a:lnTo>
                <a:close/>
              </a:path>
            </a:pathLst>
          </a:custGeom>
          <a:solidFill>
            <a:srgbClr val="477BA2"/>
          </a:solidFill>
        </p:spPr>
      </p:sp>
      <p:sp>
        <p:nvSpPr>
          <p:cNvPr id="23" name="Freeform 23"/>
          <p:cNvSpPr/>
          <p:nvPr/>
        </p:nvSpPr>
        <p:spPr>
          <a:xfrm>
            <a:off x="-1840069" y="696846"/>
            <a:ext cx="12568168" cy="1073553"/>
          </a:xfrm>
          <a:custGeom>
            <a:avLst/>
            <a:gdLst/>
            <a:ahLst/>
            <a:cxnLst/>
            <a:rect l="l" t="t" r="r" b="b"/>
            <a:pathLst>
              <a:path w="5385717" h="343860">
                <a:moveTo>
                  <a:pt x="203200" y="0"/>
                </a:moveTo>
                <a:lnTo>
                  <a:pt x="5385717" y="0"/>
                </a:lnTo>
                <a:lnTo>
                  <a:pt x="5182517" y="343860"/>
                </a:lnTo>
                <a:lnTo>
                  <a:pt x="0" y="343860"/>
                </a:lnTo>
                <a:lnTo>
                  <a:pt x="203200" y="0"/>
                </a:lnTo>
                <a:close/>
              </a:path>
            </a:pathLst>
          </a:custGeom>
          <a:solidFill>
            <a:srgbClr val="1A517B"/>
          </a:solidFill>
        </p:spPr>
      </p:sp>
      <p:sp>
        <p:nvSpPr>
          <p:cNvPr id="26" name="TextBox 26"/>
          <p:cNvSpPr txBox="1"/>
          <p:nvPr/>
        </p:nvSpPr>
        <p:spPr>
          <a:xfrm>
            <a:off x="2032281" y="921100"/>
            <a:ext cx="7038209" cy="625043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400"/>
              </a:lnSpc>
            </a:pPr>
            <a:r>
              <a:rPr lang="ru-RU" sz="4000" b="1" dirty="0">
                <a:solidFill>
                  <a:srgbClr val="FFFFFF"/>
                </a:solidFill>
                <a:latin typeface="Bahnschrift SemiBold SemiConden" panose="020B0502040204020203" pitchFamily="34" charset="0"/>
                <a:ea typeface="Montserrat Bold"/>
                <a:cs typeface="Montserrat Bold"/>
                <a:sym typeface="Montserrat Bold"/>
              </a:rPr>
              <a:t>Гибкое управление: </a:t>
            </a:r>
            <a:r>
              <a:rPr lang="en-US" sz="4000" b="1" dirty="0">
                <a:solidFill>
                  <a:srgbClr val="FFFFFF"/>
                </a:solidFill>
                <a:latin typeface="Bahnschrift SemiBold SemiConden" panose="020B0502040204020203" pitchFamily="34" charset="0"/>
                <a:ea typeface="Montserrat Bold"/>
                <a:cs typeface="Montserrat Bold"/>
                <a:sym typeface="Montserrat Bold"/>
              </a:rPr>
              <a:t>Agile</a:t>
            </a:r>
            <a:endParaRPr lang="ru-RU" sz="4000" b="1" dirty="0">
              <a:solidFill>
                <a:srgbClr val="FFFFFF"/>
              </a:solidFill>
              <a:latin typeface="Bahnschrift SemiBold SemiConden" panose="020B0502040204020203" pitchFamily="34" charset="0"/>
              <a:ea typeface="Montserrat Bold"/>
              <a:cs typeface="Montserrat Bold"/>
              <a:sym typeface="Montserrat Bold"/>
            </a:endParaRPr>
          </a:p>
        </p:txBody>
      </p:sp>
      <p:sp>
        <p:nvSpPr>
          <p:cNvPr id="66" name="Freeform 3"/>
          <p:cNvSpPr/>
          <p:nvPr/>
        </p:nvSpPr>
        <p:spPr>
          <a:xfrm>
            <a:off x="14360172" y="-221489"/>
            <a:ext cx="10005610" cy="10989310"/>
          </a:xfrm>
          <a:custGeom>
            <a:avLst/>
            <a:gdLst/>
            <a:ahLst/>
            <a:cxnLst/>
            <a:rect l="l" t="t" r="r" b="b"/>
            <a:pathLst>
              <a:path w="635974" h="698500">
                <a:moveTo>
                  <a:pt x="635974" y="349250"/>
                </a:moveTo>
                <a:lnTo>
                  <a:pt x="432774" y="698500"/>
                </a:lnTo>
                <a:lnTo>
                  <a:pt x="203200" y="698500"/>
                </a:lnTo>
                <a:lnTo>
                  <a:pt x="0" y="349250"/>
                </a:lnTo>
                <a:lnTo>
                  <a:pt x="203200" y="0"/>
                </a:lnTo>
                <a:lnTo>
                  <a:pt x="432774" y="0"/>
                </a:lnTo>
                <a:lnTo>
                  <a:pt x="635974" y="349250"/>
                </a:lnTo>
                <a:close/>
              </a:path>
            </a:pathLst>
          </a:custGeom>
          <a:solidFill>
            <a:srgbClr val="477BA2"/>
          </a:solidFill>
          <a:ln cap="sq">
            <a:noFill/>
            <a:prstDash val="solid"/>
            <a:miter/>
          </a:ln>
        </p:spPr>
      </p:sp>
      <p:sp>
        <p:nvSpPr>
          <p:cNvPr id="15" name="TextBox 32"/>
          <p:cNvSpPr txBox="1"/>
          <p:nvPr/>
        </p:nvSpPr>
        <p:spPr>
          <a:xfrm>
            <a:off x="1899970" y="8557924"/>
            <a:ext cx="9146491" cy="4360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1680"/>
              </a:lnSpc>
            </a:pPr>
            <a:r>
              <a:rPr lang="ru-RU" sz="2000" dirty="0">
                <a:solidFill>
                  <a:srgbClr val="477BA2"/>
                </a:solidFill>
                <a:latin typeface="Bahnschrift Light" panose="020B0502040204020203" pitchFamily="34" charset="0"/>
                <a:ea typeface="Montserrat"/>
                <a:cs typeface="Montserrat"/>
                <a:sym typeface="Montserrat"/>
              </a:rPr>
              <a:t>Например</a:t>
            </a:r>
            <a:r>
              <a:rPr lang="ru-RU" sz="2000" dirty="0" smtClean="0">
                <a:solidFill>
                  <a:srgbClr val="477BA2"/>
                </a:solidFill>
                <a:latin typeface="Bahnschrift Light" panose="020B0502040204020203" pitchFamily="34" charset="0"/>
                <a:ea typeface="Montserrat"/>
                <a:cs typeface="Montserrat"/>
                <a:sym typeface="Montserrat"/>
              </a:rPr>
              <a:t>:</a:t>
            </a:r>
            <a:r>
              <a:rPr lang="en-US" sz="1400" dirty="0">
                <a:solidFill>
                  <a:srgbClr val="477BA2"/>
                </a:solidFill>
                <a:latin typeface="Bahnschrift Light" panose="020B0502040204020203" pitchFamily="34" charset="0"/>
                <a:ea typeface="Montserrat"/>
                <a:cs typeface="Montserrat"/>
                <a:sym typeface="Montserrat"/>
              </a:rPr>
              <a:t> </a:t>
            </a:r>
            <a:r>
              <a:rPr lang="ru-RU" sz="2000" dirty="0" smtClean="0">
                <a:solidFill>
                  <a:srgbClr val="477BA2"/>
                </a:solidFill>
                <a:latin typeface="Bahnschrift Light" panose="020B0502040204020203" pitchFamily="34" charset="0"/>
                <a:ea typeface="Montserrat"/>
                <a:cs typeface="Montserrat"/>
                <a:sym typeface="Montserrat"/>
              </a:rPr>
              <a:t>проекты в образовании, </a:t>
            </a:r>
            <a:r>
              <a:rPr lang="en-US" sz="2000" dirty="0" smtClean="0">
                <a:solidFill>
                  <a:srgbClr val="477BA2"/>
                </a:solidFill>
                <a:latin typeface="Bahnschrift Light" panose="020B0502040204020203" pitchFamily="34" charset="0"/>
                <a:ea typeface="Montserrat"/>
                <a:cs typeface="Montserrat"/>
                <a:sym typeface="Montserrat"/>
              </a:rPr>
              <a:t>IT</a:t>
            </a:r>
            <a:r>
              <a:rPr lang="ru-RU" sz="2000" dirty="0" smtClean="0">
                <a:solidFill>
                  <a:srgbClr val="477BA2"/>
                </a:solidFill>
                <a:latin typeface="Bahnschrift Light" panose="020B0502040204020203" pitchFamily="34" charset="0"/>
                <a:ea typeface="Montserrat"/>
                <a:cs typeface="Montserrat"/>
                <a:sym typeface="Montserrat"/>
              </a:rPr>
              <a:t>, бизнесе, в креативных индустриях</a:t>
            </a:r>
            <a:endParaRPr lang="ru-RU" sz="2000" dirty="0">
              <a:solidFill>
                <a:srgbClr val="477BA2"/>
              </a:solidFill>
              <a:latin typeface="Bahnschrift Light" panose="020B0502040204020203" pitchFamily="34" charset="0"/>
              <a:ea typeface="Montserrat"/>
              <a:cs typeface="Montserrat"/>
              <a:sym typeface="Montserrat"/>
            </a:endParaRPr>
          </a:p>
          <a:p>
            <a:pPr algn="just">
              <a:lnSpc>
                <a:spcPts val="1680"/>
              </a:lnSpc>
            </a:pPr>
            <a:r>
              <a:rPr lang="en-US" sz="1400" dirty="0" smtClean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lang="en-US" sz="1400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058" y="2559287"/>
            <a:ext cx="12192000" cy="5427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67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02C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Прямоугольник 60"/>
          <p:cNvSpPr/>
          <p:nvPr/>
        </p:nvSpPr>
        <p:spPr>
          <a:xfrm>
            <a:off x="-92301" y="-173583"/>
            <a:ext cx="21640800" cy="107272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Freeform 3"/>
          <p:cNvSpPr/>
          <p:nvPr/>
        </p:nvSpPr>
        <p:spPr>
          <a:xfrm>
            <a:off x="12711363" y="-242167"/>
            <a:ext cx="10005610" cy="10989310"/>
          </a:xfrm>
          <a:custGeom>
            <a:avLst/>
            <a:gdLst/>
            <a:ahLst/>
            <a:cxnLst/>
            <a:rect l="l" t="t" r="r" b="b"/>
            <a:pathLst>
              <a:path w="635974" h="698500">
                <a:moveTo>
                  <a:pt x="635974" y="349250"/>
                </a:moveTo>
                <a:lnTo>
                  <a:pt x="432774" y="698500"/>
                </a:lnTo>
                <a:lnTo>
                  <a:pt x="203200" y="698500"/>
                </a:lnTo>
                <a:lnTo>
                  <a:pt x="0" y="349250"/>
                </a:lnTo>
                <a:lnTo>
                  <a:pt x="203200" y="0"/>
                </a:lnTo>
                <a:lnTo>
                  <a:pt x="432774" y="0"/>
                </a:lnTo>
                <a:lnTo>
                  <a:pt x="635974" y="349250"/>
                </a:lnTo>
                <a:close/>
              </a:path>
            </a:pathLst>
          </a:custGeom>
          <a:solidFill>
            <a:srgbClr val="1A517B"/>
          </a:solidFill>
          <a:ln cap="sq">
            <a:noFill/>
            <a:prstDash val="solid"/>
            <a:miter/>
          </a:ln>
        </p:spPr>
      </p:sp>
      <p:sp>
        <p:nvSpPr>
          <p:cNvPr id="4" name="TextBox 4"/>
          <p:cNvSpPr txBox="1"/>
          <p:nvPr/>
        </p:nvSpPr>
        <p:spPr>
          <a:xfrm>
            <a:off x="16041166" y="-885447"/>
            <a:ext cx="6409107" cy="11588727"/>
          </a:xfrm>
          <a:prstGeom prst="rect">
            <a:avLst/>
          </a:prstGeom>
          <a:solidFill>
            <a:srgbClr val="1A517B"/>
          </a:solidFill>
        </p:spPr>
        <p:txBody>
          <a:bodyPr lIns="50800" tIns="50800" rIns="50800" bIns="50800" rtlCol="0" anchor="ctr"/>
          <a:lstStyle/>
          <a:p>
            <a:pPr algn="ctr">
              <a:lnSpc>
                <a:spcPts val="3359"/>
              </a:lnSpc>
            </a:pPr>
            <a:endParaRPr/>
          </a:p>
        </p:txBody>
      </p:sp>
      <p:grpSp>
        <p:nvGrpSpPr>
          <p:cNvPr id="5" name="Group 5"/>
          <p:cNvGrpSpPr/>
          <p:nvPr/>
        </p:nvGrpSpPr>
        <p:grpSpPr>
          <a:xfrm>
            <a:off x="12467826" y="4964973"/>
            <a:ext cx="9738910" cy="11564340"/>
            <a:chOff x="0" y="0"/>
            <a:chExt cx="588242" cy="698500"/>
          </a:xfrm>
          <a:solidFill>
            <a:srgbClr val="1A517B"/>
          </a:solidFill>
        </p:grpSpPr>
        <p:sp>
          <p:nvSpPr>
            <p:cNvPr id="6" name="Freeform 6"/>
            <p:cNvSpPr/>
            <p:nvPr/>
          </p:nvSpPr>
          <p:spPr>
            <a:xfrm>
              <a:off x="0" y="0"/>
              <a:ext cx="588242" cy="698500"/>
            </a:xfrm>
            <a:custGeom>
              <a:avLst/>
              <a:gdLst/>
              <a:ahLst/>
              <a:cxnLst/>
              <a:rect l="l" t="t" r="r" b="b"/>
              <a:pathLst>
                <a:path w="588242" h="698500">
                  <a:moveTo>
                    <a:pt x="588242" y="349250"/>
                  </a:moveTo>
                  <a:lnTo>
                    <a:pt x="385042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385042" y="0"/>
                  </a:lnTo>
                  <a:lnTo>
                    <a:pt x="588242" y="349250"/>
                  </a:lnTo>
                  <a:close/>
                </a:path>
              </a:pathLst>
            </a:custGeom>
            <a:grpFill/>
            <a:ln cap="sq">
              <a:noFill/>
              <a:prstDash val="solid"/>
              <a:miter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114300" y="-38100"/>
              <a:ext cx="359642" cy="736600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sp>
        <p:nvSpPr>
          <p:cNvPr id="24" name="TextBox 24"/>
          <p:cNvSpPr txBox="1"/>
          <p:nvPr/>
        </p:nvSpPr>
        <p:spPr>
          <a:xfrm>
            <a:off x="-2584803" y="635048"/>
            <a:ext cx="12093978" cy="764523"/>
          </a:xfrm>
          <a:prstGeom prst="rect">
            <a:avLst/>
          </a:prstGeom>
          <a:solidFill>
            <a:srgbClr val="1A517B"/>
          </a:solidFill>
        </p:spPr>
        <p:txBody>
          <a:bodyPr lIns="50800" tIns="50800" rIns="50800" bIns="50800" rtlCol="0" anchor="ctr"/>
          <a:lstStyle/>
          <a:p>
            <a:pPr algn="ctr">
              <a:lnSpc>
                <a:spcPts val="2659"/>
              </a:lnSpc>
            </a:pPr>
            <a:endParaRPr/>
          </a:p>
        </p:txBody>
      </p:sp>
      <p:sp>
        <p:nvSpPr>
          <p:cNvPr id="65" name="Freeform 23"/>
          <p:cNvSpPr/>
          <p:nvPr/>
        </p:nvSpPr>
        <p:spPr>
          <a:xfrm>
            <a:off x="-1954345" y="216882"/>
            <a:ext cx="12568168" cy="964217"/>
          </a:xfrm>
          <a:custGeom>
            <a:avLst/>
            <a:gdLst/>
            <a:ahLst/>
            <a:cxnLst/>
            <a:rect l="l" t="t" r="r" b="b"/>
            <a:pathLst>
              <a:path w="5385717" h="343860">
                <a:moveTo>
                  <a:pt x="203200" y="0"/>
                </a:moveTo>
                <a:lnTo>
                  <a:pt x="5385717" y="0"/>
                </a:lnTo>
                <a:lnTo>
                  <a:pt x="5182517" y="343860"/>
                </a:lnTo>
                <a:lnTo>
                  <a:pt x="0" y="343860"/>
                </a:lnTo>
                <a:lnTo>
                  <a:pt x="203200" y="0"/>
                </a:lnTo>
                <a:close/>
              </a:path>
            </a:pathLst>
          </a:custGeom>
          <a:solidFill>
            <a:srgbClr val="477BA2"/>
          </a:solidFill>
        </p:spPr>
      </p:sp>
      <p:sp>
        <p:nvSpPr>
          <p:cNvPr id="23" name="Freeform 23"/>
          <p:cNvSpPr/>
          <p:nvPr/>
        </p:nvSpPr>
        <p:spPr>
          <a:xfrm>
            <a:off x="-1840069" y="696846"/>
            <a:ext cx="12568168" cy="1073553"/>
          </a:xfrm>
          <a:custGeom>
            <a:avLst/>
            <a:gdLst/>
            <a:ahLst/>
            <a:cxnLst/>
            <a:rect l="l" t="t" r="r" b="b"/>
            <a:pathLst>
              <a:path w="5385717" h="343860">
                <a:moveTo>
                  <a:pt x="203200" y="0"/>
                </a:moveTo>
                <a:lnTo>
                  <a:pt x="5385717" y="0"/>
                </a:lnTo>
                <a:lnTo>
                  <a:pt x="5182517" y="343860"/>
                </a:lnTo>
                <a:lnTo>
                  <a:pt x="0" y="343860"/>
                </a:lnTo>
                <a:lnTo>
                  <a:pt x="203200" y="0"/>
                </a:lnTo>
                <a:close/>
              </a:path>
            </a:pathLst>
          </a:custGeom>
          <a:solidFill>
            <a:srgbClr val="1A517B"/>
          </a:solidFill>
        </p:spPr>
      </p:sp>
      <p:sp>
        <p:nvSpPr>
          <p:cNvPr id="26" name="TextBox 26"/>
          <p:cNvSpPr txBox="1"/>
          <p:nvPr/>
        </p:nvSpPr>
        <p:spPr>
          <a:xfrm>
            <a:off x="2031346" y="1034800"/>
            <a:ext cx="7038209" cy="482633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719"/>
              </a:lnSpc>
            </a:pPr>
            <a:r>
              <a:rPr lang="en-US" sz="4000" b="1" dirty="0" smtClean="0">
                <a:solidFill>
                  <a:schemeClr val="bg1"/>
                </a:solidFill>
                <a:latin typeface="Bahnschrift SemiBold SemiConden" panose="020B0502040204020203" pitchFamily="34" charset="0"/>
                <a:ea typeface="Montserrat Bold"/>
                <a:cs typeface="Montserrat Bold"/>
                <a:sym typeface="Montserrat Bold"/>
              </a:rPr>
              <a:t>Scrum</a:t>
            </a:r>
            <a:r>
              <a:rPr lang="ru-RU" sz="4000" b="1" dirty="0" smtClean="0">
                <a:solidFill>
                  <a:schemeClr val="bg1"/>
                </a:solidFill>
                <a:latin typeface="Bahnschrift SemiBold SemiConden" panose="020B0502040204020203" pitchFamily="34" charset="0"/>
                <a:ea typeface="Montserrat Bold"/>
                <a:cs typeface="Montserrat Bold"/>
                <a:sym typeface="Montserrat Bold"/>
              </a:rPr>
              <a:t> как процесс</a:t>
            </a:r>
            <a:endParaRPr lang="en-US" sz="4000" b="1" dirty="0">
              <a:solidFill>
                <a:schemeClr val="bg1"/>
              </a:solidFill>
              <a:latin typeface="Bahnschrift SemiBold SemiConden" panose="020B0502040204020203" pitchFamily="34" charset="0"/>
              <a:ea typeface="Montserrat Bold"/>
              <a:cs typeface="Montserrat Bold"/>
              <a:sym typeface="Montserrat Bold"/>
            </a:endParaRPr>
          </a:p>
        </p:txBody>
      </p:sp>
      <p:sp>
        <p:nvSpPr>
          <p:cNvPr id="66" name="Freeform 3"/>
          <p:cNvSpPr/>
          <p:nvPr/>
        </p:nvSpPr>
        <p:spPr>
          <a:xfrm>
            <a:off x="14360172" y="-221489"/>
            <a:ext cx="10005610" cy="10989310"/>
          </a:xfrm>
          <a:custGeom>
            <a:avLst/>
            <a:gdLst/>
            <a:ahLst/>
            <a:cxnLst/>
            <a:rect l="l" t="t" r="r" b="b"/>
            <a:pathLst>
              <a:path w="635974" h="698500">
                <a:moveTo>
                  <a:pt x="635974" y="349250"/>
                </a:moveTo>
                <a:lnTo>
                  <a:pt x="432774" y="698500"/>
                </a:lnTo>
                <a:lnTo>
                  <a:pt x="203200" y="698500"/>
                </a:lnTo>
                <a:lnTo>
                  <a:pt x="0" y="349250"/>
                </a:lnTo>
                <a:lnTo>
                  <a:pt x="203200" y="0"/>
                </a:lnTo>
                <a:lnTo>
                  <a:pt x="432774" y="0"/>
                </a:lnTo>
                <a:lnTo>
                  <a:pt x="635974" y="349250"/>
                </a:lnTo>
                <a:close/>
              </a:path>
            </a:pathLst>
          </a:custGeom>
          <a:solidFill>
            <a:srgbClr val="477BA2"/>
          </a:solidFill>
          <a:ln cap="sq">
            <a:noFill/>
            <a:prstDash val="solid"/>
            <a:miter/>
          </a:ln>
        </p:spPr>
      </p:sp>
      <p:sp>
        <p:nvSpPr>
          <p:cNvPr id="14" name="Прямоугольник 13"/>
          <p:cNvSpPr/>
          <p:nvPr/>
        </p:nvSpPr>
        <p:spPr>
          <a:xfrm>
            <a:off x="734649" y="2772575"/>
            <a:ext cx="1148964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ru-RU" sz="2400" b="1" dirty="0" smtClean="0">
                <a:solidFill>
                  <a:srgbClr val="002060"/>
                </a:solidFill>
                <a:latin typeface="Bahnschrift Light SemiCondensed" panose="020B0502040204020203" pitchFamily="34" charset="0"/>
              </a:rPr>
              <a:t>Владелец продукта – </a:t>
            </a:r>
            <a:r>
              <a:rPr lang="ru-RU" sz="2400" dirty="0" smtClean="0">
                <a:solidFill>
                  <a:srgbClr val="002060"/>
                </a:solidFill>
                <a:latin typeface="Bahnschrift Light SemiCondensed" panose="020B0502040204020203" pitchFamily="34" charset="0"/>
              </a:rPr>
              <a:t>заказчик, формулирует цель проекта. </a:t>
            </a:r>
          </a:p>
          <a:p>
            <a:pPr algn="just" fontAlgn="base"/>
            <a:endParaRPr lang="ru-RU" sz="2400" dirty="0" smtClean="0">
              <a:solidFill>
                <a:srgbClr val="002060"/>
              </a:solidFill>
              <a:latin typeface="Bahnschrift Light SemiCondensed" panose="020B0502040204020203" pitchFamily="34" charset="0"/>
            </a:endParaRPr>
          </a:p>
          <a:p>
            <a:pPr algn="just" fontAlgn="base"/>
            <a:r>
              <a:rPr lang="en-US" sz="2400" b="1" i="0" dirty="0" smtClean="0">
                <a:solidFill>
                  <a:srgbClr val="002060"/>
                </a:solidFill>
                <a:effectLst/>
                <a:latin typeface="Bahnschrift Light SemiCondensed" panose="020B0502040204020203" pitchFamily="34" charset="0"/>
              </a:rPr>
              <a:t>Scrum-</a:t>
            </a:r>
            <a:r>
              <a:rPr lang="ru-RU" sz="2400" b="1" i="0" dirty="0" smtClean="0">
                <a:solidFill>
                  <a:srgbClr val="002060"/>
                </a:solidFill>
                <a:effectLst/>
                <a:latin typeface="Bahnschrift Light SemiCondensed" panose="020B0502040204020203" pitchFamily="34" charset="0"/>
              </a:rPr>
              <a:t>мастер – </a:t>
            </a:r>
            <a:r>
              <a:rPr lang="ru-RU" sz="2400" i="0" dirty="0" smtClean="0">
                <a:solidFill>
                  <a:srgbClr val="002060"/>
                </a:solidFill>
                <a:effectLst/>
                <a:latin typeface="Bahnschrift Light SemiCondensed" panose="020B0502040204020203" pitchFamily="34" charset="0"/>
              </a:rPr>
              <a:t>коммуникатор, будет следить (не руководить!) за работой команды разработчиков, мотивировать её.</a:t>
            </a:r>
          </a:p>
          <a:p>
            <a:pPr algn="just" fontAlgn="base"/>
            <a:endParaRPr lang="ru-RU" sz="2400" i="0" dirty="0" smtClean="0">
              <a:solidFill>
                <a:srgbClr val="002060"/>
              </a:solidFill>
              <a:effectLst/>
              <a:latin typeface="Bahnschrift Light SemiCondensed" panose="020B0502040204020203" pitchFamily="34" charset="0"/>
            </a:endParaRPr>
          </a:p>
          <a:p>
            <a:pPr algn="just" fontAlgn="base"/>
            <a:r>
              <a:rPr lang="ru-RU" sz="2400" b="1" dirty="0" smtClean="0">
                <a:solidFill>
                  <a:srgbClr val="002060"/>
                </a:solidFill>
                <a:latin typeface="Bahnschrift Light SemiCondensed" panose="020B0502040204020203" pitchFamily="34" charset="0"/>
              </a:rPr>
              <a:t>Команда разработки – </a:t>
            </a:r>
            <a:r>
              <a:rPr lang="ru-RU" sz="2400" dirty="0" smtClean="0">
                <a:solidFill>
                  <a:srgbClr val="002060"/>
                </a:solidFill>
                <a:latin typeface="Bahnschrift Light SemiCondensed" panose="020B0502040204020203" pitchFamily="34" charset="0"/>
              </a:rPr>
              <a:t>3-5 человек (иногда возможно до 7 человек, но не более), занимающихся решением конкретных задач по разработке продукта.</a:t>
            </a:r>
            <a:endParaRPr lang="ru-RU" sz="2400" i="0" dirty="0">
              <a:solidFill>
                <a:srgbClr val="002060"/>
              </a:solidFill>
              <a:effectLst/>
              <a:latin typeface="Bahnschrift Light SemiCondensed" panose="020B0502040204020203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38660" y="2108353"/>
            <a:ext cx="114896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ru-RU" sz="2400" b="1" dirty="0" smtClean="0">
                <a:solidFill>
                  <a:srgbClr val="002060"/>
                </a:solidFill>
                <a:latin typeface="Bahnschrift Light SemiCondensed" panose="020B0502040204020203" pitchFamily="34" charset="0"/>
              </a:rPr>
              <a:t>Основные понятия:</a:t>
            </a:r>
            <a:endParaRPr lang="ru-RU" sz="2400" i="0" dirty="0">
              <a:solidFill>
                <a:srgbClr val="002060"/>
              </a:solidFill>
              <a:effectLst/>
              <a:latin typeface="Bahnschrift Light SemiCondensed" panose="020B0502040204020203" pitchFamily="34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228600" y="6286500"/>
            <a:ext cx="13944600" cy="2971800"/>
            <a:chOff x="2212295" y="6966112"/>
            <a:chExt cx="11489640" cy="1740877"/>
          </a:xfrm>
        </p:grpSpPr>
        <p:sp>
          <p:nvSpPr>
            <p:cNvPr id="16" name="Пятиугольник 15"/>
            <p:cNvSpPr/>
            <p:nvPr/>
          </p:nvSpPr>
          <p:spPr>
            <a:xfrm>
              <a:off x="2212295" y="6966112"/>
              <a:ext cx="2271650" cy="1740877"/>
            </a:xfrm>
            <a:prstGeom prst="homePlat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300"/>
                </a:lnSpc>
              </a:pPr>
              <a:r>
                <a:rPr lang="ru-RU" sz="2000" dirty="0" smtClean="0"/>
                <a:t>Сбор команды разработки, объяснение правил, определение ключевых задач всего проекта, договоренность о времени</a:t>
              </a:r>
              <a:endParaRPr lang="ru-RU" sz="2000" dirty="0"/>
            </a:p>
          </p:txBody>
        </p:sp>
        <p:sp>
          <p:nvSpPr>
            <p:cNvPr id="17" name="Пятиугольник 16"/>
            <p:cNvSpPr/>
            <p:nvPr/>
          </p:nvSpPr>
          <p:spPr>
            <a:xfrm>
              <a:off x="4055893" y="6966112"/>
              <a:ext cx="2271650" cy="1740877"/>
            </a:xfrm>
            <a:prstGeom prst="homePlat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500"/>
                </a:lnSpc>
              </a:pPr>
              <a:r>
                <a:rPr lang="ru-RU" sz="2000" b="1" dirty="0" smtClean="0"/>
                <a:t>Спринт 1.</a:t>
              </a:r>
            </a:p>
            <a:p>
              <a:pPr algn="ctr">
                <a:lnSpc>
                  <a:spcPts val="1500"/>
                </a:lnSpc>
              </a:pPr>
              <a:r>
                <a:rPr lang="ru-RU" sz="2000" dirty="0" smtClean="0"/>
                <a:t>Решение 2-3 задач из числа приоритетных с последующим обсуждением результатов</a:t>
              </a:r>
              <a:endParaRPr lang="ru-RU" sz="2000" dirty="0"/>
            </a:p>
          </p:txBody>
        </p:sp>
        <p:sp>
          <p:nvSpPr>
            <p:cNvPr id="18" name="Пятиугольник 17"/>
            <p:cNvSpPr/>
            <p:nvPr/>
          </p:nvSpPr>
          <p:spPr>
            <a:xfrm>
              <a:off x="5899491" y="6966112"/>
              <a:ext cx="2271650" cy="1740877"/>
            </a:xfrm>
            <a:prstGeom prst="homePlat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500"/>
                </a:lnSpc>
              </a:pPr>
              <a:r>
                <a:rPr lang="ru-RU" sz="2000" b="1" dirty="0"/>
                <a:t>Спринт </a:t>
              </a:r>
              <a:r>
                <a:rPr lang="ru-RU" sz="2000" b="1" dirty="0" smtClean="0"/>
                <a:t>2.</a:t>
              </a:r>
              <a:endParaRPr lang="ru-RU" sz="2000" b="1" dirty="0"/>
            </a:p>
            <a:p>
              <a:pPr algn="ctr">
                <a:lnSpc>
                  <a:spcPts val="1500"/>
                </a:lnSpc>
              </a:pPr>
              <a:r>
                <a:rPr lang="ru-RU" sz="2000" dirty="0"/>
                <a:t>Решение </a:t>
              </a:r>
              <a:r>
                <a:rPr lang="ru-RU" sz="2000" dirty="0" smtClean="0"/>
                <a:t>следующих 2-3 </a:t>
              </a:r>
              <a:r>
                <a:rPr lang="ru-RU" sz="2000" dirty="0"/>
                <a:t>задач </a:t>
              </a:r>
              <a:r>
                <a:rPr lang="ru-RU" sz="2000" dirty="0" smtClean="0"/>
                <a:t>с последующим </a:t>
              </a:r>
              <a:r>
                <a:rPr lang="ru-RU" sz="2000" dirty="0"/>
                <a:t>обсуждением результатов</a:t>
              </a:r>
            </a:p>
          </p:txBody>
        </p:sp>
        <p:sp>
          <p:nvSpPr>
            <p:cNvPr id="19" name="Пятиугольник 18"/>
            <p:cNvSpPr/>
            <p:nvPr/>
          </p:nvSpPr>
          <p:spPr>
            <a:xfrm>
              <a:off x="7743089" y="6966112"/>
              <a:ext cx="2271650" cy="1740877"/>
            </a:xfrm>
            <a:prstGeom prst="homePlat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500"/>
                </a:lnSpc>
              </a:pPr>
              <a:r>
                <a:rPr lang="ru-RU" sz="2000" b="1" dirty="0"/>
                <a:t>Спринт </a:t>
              </a:r>
              <a:r>
                <a:rPr lang="ru-RU" sz="2000" b="1" dirty="0" smtClean="0"/>
                <a:t>3</a:t>
              </a:r>
              <a:r>
                <a:rPr lang="ru-RU" sz="2000" dirty="0" smtClean="0"/>
                <a:t>.</a:t>
              </a:r>
              <a:endParaRPr lang="ru-RU" sz="2000" dirty="0"/>
            </a:p>
            <a:p>
              <a:pPr algn="ctr">
                <a:lnSpc>
                  <a:spcPts val="1500"/>
                </a:lnSpc>
              </a:pPr>
              <a:r>
                <a:rPr lang="ru-RU" sz="2000" dirty="0"/>
                <a:t>Решение </a:t>
              </a:r>
              <a:r>
                <a:rPr lang="ru-RU" sz="2000" dirty="0" smtClean="0"/>
                <a:t>следующих 2-3 задач с </a:t>
              </a:r>
              <a:r>
                <a:rPr lang="ru-RU" sz="2000" dirty="0"/>
                <a:t>последующим обсуждением результатов</a:t>
              </a:r>
            </a:p>
          </p:txBody>
        </p:sp>
        <p:sp>
          <p:nvSpPr>
            <p:cNvPr id="20" name="Пятиугольник 19"/>
            <p:cNvSpPr/>
            <p:nvPr/>
          </p:nvSpPr>
          <p:spPr>
            <a:xfrm>
              <a:off x="9586687" y="6966112"/>
              <a:ext cx="2271650" cy="1740877"/>
            </a:xfrm>
            <a:prstGeom prst="homePlat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……..</a:t>
              </a:r>
              <a:endParaRPr lang="ru-RU" dirty="0"/>
            </a:p>
          </p:txBody>
        </p:sp>
        <p:sp>
          <p:nvSpPr>
            <p:cNvPr id="21" name="Пятиугольник 20"/>
            <p:cNvSpPr/>
            <p:nvPr/>
          </p:nvSpPr>
          <p:spPr>
            <a:xfrm>
              <a:off x="11430285" y="6966112"/>
              <a:ext cx="2271650" cy="1740877"/>
            </a:xfrm>
            <a:prstGeom prst="homePlat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dirty="0" smtClean="0"/>
                <a:t>Итог – созданный продукт, его представление владельцу</a:t>
              </a:r>
              <a:endParaRPr lang="ru-RU" sz="2000" dirty="0"/>
            </a:p>
          </p:txBody>
        </p:sp>
      </p:grpSp>
      <p:sp>
        <p:nvSpPr>
          <p:cNvPr id="22" name="Прямоугольник 21"/>
          <p:cNvSpPr/>
          <p:nvPr/>
        </p:nvSpPr>
        <p:spPr>
          <a:xfrm>
            <a:off x="228600" y="9540574"/>
            <a:ext cx="2494594" cy="4366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lnSpc>
                <a:spcPts val="1300"/>
              </a:lnSpc>
            </a:pP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Владелец продукта </a:t>
            </a:r>
          </a:p>
          <a:p>
            <a:pPr fontAlgn="base">
              <a:lnSpc>
                <a:spcPts val="1300"/>
              </a:lnSpc>
            </a:pP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+ </a:t>
            </a:r>
            <a:r>
              <a:rPr lang="en-US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Scrum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</a:rPr>
              <a:t>-</a:t>
            </a: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мастер</a:t>
            </a:r>
            <a:endParaRPr lang="ru-RU" b="1" i="0" dirty="0"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4372003" y="9623929"/>
            <a:ext cx="5638487" cy="2699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ts val="1300"/>
              </a:lnSpc>
            </a:pPr>
            <a:r>
              <a:rPr lang="en-US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Scrum</a:t>
            </a: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-мастер + команда разработки</a:t>
            </a:r>
            <a:endParaRPr lang="ru-RU" b="1" i="0" dirty="0"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0283669" y="9457217"/>
            <a:ext cx="2715039" cy="6033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lnSpc>
                <a:spcPts val="1300"/>
              </a:lnSpc>
            </a:pP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Владелец продукта </a:t>
            </a:r>
          </a:p>
          <a:p>
            <a:pPr fontAlgn="base">
              <a:lnSpc>
                <a:spcPts val="1300"/>
              </a:lnSpc>
            </a:pP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+ </a:t>
            </a:r>
            <a:r>
              <a:rPr lang="en-US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Scrum</a:t>
            </a: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-мастер </a:t>
            </a:r>
          </a:p>
          <a:p>
            <a:pPr fontAlgn="base">
              <a:lnSpc>
                <a:spcPts val="1300"/>
              </a:lnSpc>
            </a:pP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+ команда разработки</a:t>
            </a:r>
            <a:endParaRPr lang="ru-RU" b="1" i="0" dirty="0"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725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02C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Прямоугольник 60"/>
          <p:cNvSpPr/>
          <p:nvPr/>
        </p:nvSpPr>
        <p:spPr>
          <a:xfrm>
            <a:off x="-92301" y="-173583"/>
            <a:ext cx="21640800" cy="107272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3912" y="1818305"/>
            <a:ext cx="14874319" cy="7594409"/>
          </a:xfrm>
          <a:prstGeom prst="rect">
            <a:avLst/>
          </a:prstGeom>
        </p:spPr>
      </p:pic>
      <p:sp>
        <p:nvSpPr>
          <p:cNvPr id="3" name="Freeform 3"/>
          <p:cNvSpPr/>
          <p:nvPr/>
        </p:nvSpPr>
        <p:spPr>
          <a:xfrm>
            <a:off x="12711363" y="-242167"/>
            <a:ext cx="10005610" cy="10989310"/>
          </a:xfrm>
          <a:custGeom>
            <a:avLst/>
            <a:gdLst/>
            <a:ahLst/>
            <a:cxnLst/>
            <a:rect l="l" t="t" r="r" b="b"/>
            <a:pathLst>
              <a:path w="635974" h="698500">
                <a:moveTo>
                  <a:pt x="635974" y="349250"/>
                </a:moveTo>
                <a:lnTo>
                  <a:pt x="432774" y="698500"/>
                </a:lnTo>
                <a:lnTo>
                  <a:pt x="203200" y="698500"/>
                </a:lnTo>
                <a:lnTo>
                  <a:pt x="0" y="349250"/>
                </a:lnTo>
                <a:lnTo>
                  <a:pt x="203200" y="0"/>
                </a:lnTo>
                <a:lnTo>
                  <a:pt x="432774" y="0"/>
                </a:lnTo>
                <a:lnTo>
                  <a:pt x="635974" y="349250"/>
                </a:lnTo>
                <a:close/>
              </a:path>
            </a:pathLst>
          </a:custGeom>
          <a:solidFill>
            <a:srgbClr val="1A517B"/>
          </a:solidFill>
          <a:ln cap="sq">
            <a:noFill/>
            <a:prstDash val="solid"/>
            <a:miter/>
          </a:ln>
        </p:spPr>
      </p:sp>
      <p:sp>
        <p:nvSpPr>
          <p:cNvPr id="4" name="TextBox 4"/>
          <p:cNvSpPr txBox="1"/>
          <p:nvPr/>
        </p:nvSpPr>
        <p:spPr>
          <a:xfrm>
            <a:off x="16041166" y="-885447"/>
            <a:ext cx="6409107" cy="11588727"/>
          </a:xfrm>
          <a:prstGeom prst="rect">
            <a:avLst/>
          </a:prstGeom>
          <a:solidFill>
            <a:srgbClr val="1A517B"/>
          </a:solidFill>
        </p:spPr>
        <p:txBody>
          <a:bodyPr lIns="50800" tIns="50800" rIns="50800" bIns="50800" rtlCol="0" anchor="ctr"/>
          <a:lstStyle/>
          <a:p>
            <a:pPr algn="ctr">
              <a:lnSpc>
                <a:spcPts val="3359"/>
              </a:lnSpc>
            </a:pPr>
            <a:endParaRPr/>
          </a:p>
        </p:txBody>
      </p:sp>
      <p:grpSp>
        <p:nvGrpSpPr>
          <p:cNvPr id="5" name="Group 5"/>
          <p:cNvGrpSpPr/>
          <p:nvPr/>
        </p:nvGrpSpPr>
        <p:grpSpPr>
          <a:xfrm>
            <a:off x="12467826" y="4964973"/>
            <a:ext cx="9738910" cy="11564340"/>
            <a:chOff x="0" y="0"/>
            <a:chExt cx="588242" cy="698500"/>
          </a:xfrm>
          <a:solidFill>
            <a:srgbClr val="1A517B"/>
          </a:solidFill>
        </p:grpSpPr>
        <p:sp>
          <p:nvSpPr>
            <p:cNvPr id="6" name="Freeform 6"/>
            <p:cNvSpPr/>
            <p:nvPr/>
          </p:nvSpPr>
          <p:spPr>
            <a:xfrm>
              <a:off x="0" y="0"/>
              <a:ext cx="588242" cy="698500"/>
            </a:xfrm>
            <a:custGeom>
              <a:avLst/>
              <a:gdLst/>
              <a:ahLst/>
              <a:cxnLst/>
              <a:rect l="l" t="t" r="r" b="b"/>
              <a:pathLst>
                <a:path w="588242" h="698500">
                  <a:moveTo>
                    <a:pt x="588242" y="349250"/>
                  </a:moveTo>
                  <a:lnTo>
                    <a:pt x="385042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385042" y="0"/>
                  </a:lnTo>
                  <a:lnTo>
                    <a:pt x="588242" y="349250"/>
                  </a:lnTo>
                  <a:close/>
                </a:path>
              </a:pathLst>
            </a:custGeom>
            <a:grpFill/>
            <a:ln cap="sq">
              <a:noFill/>
              <a:prstDash val="solid"/>
              <a:miter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114300" y="-38100"/>
              <a:ext cx="359642" cy="736600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sp>
        <p:nvSpPr>
          <p:cNvPr id="24" name="TextBox 24"/>
          <p:cNvSpPr txBox="1"/>
          <p:nvPr/>
        </p:nvSpPr>
        <p:spPr>
          <a:xfrm>
            <a:off x="-2584803" y="635048"/>
            <a:ext cx="12093978" cy="764523"/>
          </a:xfrm>
          <a:prstGeom prst="rect">
            <a:avLst/>
          </a:prstGeom>
          <a:solidFill>
            <a:srgbClr val="1A517B"/>
          </a:solidFill>
        </p:spPr>
        <p:txBody>
          <a:bodyPr lIns="50800" tIns="50800" rIns="50800" bIns="50800" rtlCol="0" anchor="ctr"/>
          <a:lstStyle/>
          <a:p>
            <a:pPr algn="ctr">
              <a:lnSpc>
                <a:spcPts val="2659"/>
              </a:lnSpc>
            </a:pPr>
            <a:endParaRPr/>
          </a:p>
        </p:txBody>
      </p:sp>
      <p:sp>
        <p:nvSpPr>
          <p:cNvPr id="65" name="Freeform 23"/>
          <p:cNvSpPr/>
          <p:nvPr/>
        </p:nvSpPr>
        <p:spPr>
          <a:xfrm>
            <a:off x="-1954345" y="216882"/>
            <a:ext cx="12568168" cy="964217"/>
          </a:xfrm>
          <a:custGeom>
            <a:avLst/>
            <a:gdLst/>
            <a:ahLst/>
            <a:cxnLst/>
            <a:rect l="l" t="t" r="r" b="b"/>
            <a:pathLst>
              <a:path w="5385717" h="343860">
                <a:moveTo>
                  <a:pt x="203200" y="0"/>
                </a:moveTo>
                <a:lnTo>
                  <a:pt x="5385717" y="0"/>
                </a:lnTo>
                <a:lnTo>
                  <a:pt x="5182517" y="343860"/>
                </a:lnTo>
                <a:lnTo>
                  <a:pt x="0" y="343860"/>
                </a:lnTo>
                <a:lnTo>
                  <a:pt x="203200" y="0"/>
                </a:lnTo>
                <a:close/>
              </a:path>
            </a:pathLst>
          </a:custGeom>
          <a:solidFill>
            <a:srgbClr val="477BA2"/>
          </a:solidFill>
        </p:spPr>
      </p:sp>
      <p:sp>
        <p:nvSpPr>
          <p:cNvPr id="23" name="Freeform 23"/>
          <p:cNvSpPr/>
          <p:nvPr/>
        </p:nvSpPr>
        <p:spPr>
          <a:xfrm>
            <a:off x="-1840069" y="696846"/>
            <a:ext cx="12568168" cy="1073553"/>
          </a:xfrm>
          <a:custGeom>
            <a:avLst/>
            <a:gdLst/>
            <a:ahLst/>
            <a:cxnLst/>
            <a:rect l="l" t="t" r="r" b="b"/>
            <a:pathLst>
              <a:path w="5385717" h="343860">
                <a:moveTo>
                  <a:pt x="203200" y="0"/>
                </a:moveTo>
                <a:lnTo>
                  <a:pt x="5385717" y="0"/>
                </a:lnTo>
                <a:lnTo>
                  <a:pt x="5182517" y="343860"/>
                </a:lnTo>
                <a:lnTo>
                  <a:pt x="0" y="343860"/>
                </a:lnTo>
                <a:lnTo>
                  <a:pt x="203200" y="0"/>
                </a:lnTo>
                <a:close/>
              </a:path>
            </a:pathLst>
          </a:custGeom>
          <a:solidFill>
            <a:srgbClr val="1A517B"/>
          </a:solidFill>
        </p:spPr>
      </p:sp>
      <p:sp>
        <p:nvSpPr>
          <p:cNvPr id="26" name="TextBox 26"/>
          <p:cNvSpPr txBox="1"/>
          <p:nvPr/>
        </p:nvSpPr>
        <p:spPr>
          <a:xfrm>
            <a:off x="2031346" y="1034800"/>
            <a:ext cx="7038209" cy="482633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719"/>
              </a:lnSpc>
            </a:pPr>
            <a:r>
              <a:rPr lang="en-US" sz="4000" b="1" dirty="0" smtClean="0">
                <a:solidFill>
                  <a:schemeClr val="bg1"/>
                </a:solidFill>
                <a:latin typeface="Bahnschrift SemiBold SemiConden" panose="020B0502040204020203" pitchFamily="34" charset="0"/>
                <a:ea typeface="Montserrat Bold"/>
                <a:cs typeface="Montserrat Bold"/>
                <a:sym typeface="Montserrat Bold"/>
              </a:rPr>
              <a:t>Scrum</a:t>
            </a:r>
            <a:r>
              <a:rPr lang="ru-RU" sz="4000" b="1" dirty="0" smtClean="0">
                <a:solidFill>
                  <a:schemeClr val="bg1"/>
                </a:solidFill>
                <a:latin typeface="Bahnschrift SemiBold SemiConden" panose="020B0502040204020203" pitchFamily="34" charset="0"/>
                <a:ea typeface="Montserrat Bold"/>
                <a:cs typeface="Montserrat Bold"/>
                <a:sym typeface="Montserrat Bold"/>
              </a:rPr>
              <a:t> как процесс</a:t>
            </a:r>
            <a:endParaRPr lang="en-US" sz="4000" b="1" dirty="0">
              <a:solidFill>
                <a:schemeClr val="bg1"/>
              </a:solidFill>
              <a:latin typeface="Bahnschrift SemiBold SemiConden" panose="020B0502040204020203" pitchFamily="34" charset="0"/>
              <a:ea typeface="Montserrat Bold"/>
              <a:cs typeface="Montserrat Bold"/>
              <a:sym typeface="Montserrat Bold"/>
            </a:endParaRPr>
          </a:p>
        </p:txBody>
      </p:sp>
      <p:sp>
        <p:nvSpPr>
          <p:cNvPr id="66" name="Freeform 3"/>
          <p:cNvSpPr/>
          <p:nvPr/>
        </p:nvSpPr>
        <p:spPr>
          <a:xfrm>
            <a:off x="14360172" y="-221489"/>
            <a:ext cx="10005610" cy="10989310"/>
          </a:xfrm>
          <a:custGeom>
            <a:avLst/>
            <a:gdLst/>
            <a:ahLst/>
            <a:cxnLst/>
            <a:rect l="l" t="t" r="r" b="b"/>
            <a:pathLst>
              <a:path w="635974" h="698500">
                <a:moveTo>
                  <a:pt x="635974" y="349250"/>
                </a:moveTo>
                <a:lnTo>
                  <a:pt x="432774" y="698500"/>
                </a:lnTo>
                <a:lnTo>
                  <a:pt x="203200" y="698500"/>
                </a:lnTo>
                <a:lnTo>
                  <a:pt x="0" y="349250"/>
                </a:lnTo>
                <a:lnTo>
                  <a:pt x="203200" y="0"/>
                </a:lnTo>
                <a:lnTo>
                  <a:pt x="432774" y="0"/>
                </a:lnTo>
                <a:lnTo>
                  <a:pt x="635974" y="349250"/>
                </a:lnTo>
                <a:close/>
              </a:path>
            </a:pathLst>
          </a:custGeom>
          <a:solidFill>
            <a:srgbClr val="477BA2"/>
          </a:solidFill>
          <a:ln cap="sq">
            <a:noFill/>
            <a:prstDash val="solid"/>
            <a:miter/>
          </a:ln>
        </p:spPr>
      </p:sp>
    </p:spTree>
    <p:extLst>
      <p:ext uri="{BB962C8B-B14F-4D97-AF65-F5344CB8AC3E}">
        <p14:creationId xmlns:p14="http://schemas.microsoft.com/office/powerpoint/2010/main" val="126745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02C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Прямоугольник 60"/>
          <p:cNvSpPr/>
          <p:nvPr/>
        </p:nvSpPr>
        <p:spPr>
          <a:xfrm>
            <a:off x="-92301" y="-173583"/>
            <a:ext cx="21640800" cy="107272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Freeform 3"/>
          <p:cNvSpPr/>
          <p:nvPr/>
        </p:nvSpPr>
        <p:spPr>
          <a:xfrm>
            <a:off x="12711363" y="-242167"/>
            <a:ext cx="10005610" cy="10989310"/>
          </a:xfrm>
          <a:custGeom>
            <a:avLst/>
            <a:gdLst/>
            <a:ahLst/>
            <a:cxnLst/>
            <a:rect l="l" t="t" r="r" b="b"/>
            <a:pathLst>
              <a:path w="635974" h="698500">
                <a:moveTo>
                  <a:pt x="635974" y="349250"/>
                </a:moveTo>
                <a:lnTo>
                  <a:pt x="432774" y="698500"/>
                </a:lnTo>
                <a:lnTo>
                  <a:pt x="203200" y="698500"/>
                </a:lnTo>
                <a:lnTo>
                  <a:pt x="0" y="349250"/>
                </a:lnTo>
                <a:lnTo>
                  <a:pt x="203200" y="0"/>
                </a:lnTo>
                <a:lnTo>
                  <a:pt x="432774" y="0"/>
                </a:lnTo>
                <a:lnTo>
                  <a:pt x="635974" y="349250"/>
                </a:lnTo>
                <a:close/>
              </a:path>
            </a:pathLst>
          </a:custGeom>
          <a:solidFill>
            <a:srgbClr val="1A517B"/>
          </a:solidFill>
          <a:ln cap="sq">
            <a:noFill/>
            <a:prstDash val="solid"/>
            <a:miter/>
          </a:ln>
        </p:spPr>
      </p:sp>
      <p:sp>
        <p:nvSpPr>
          <p:cNvPr id="4" name="TextBox 4"/>
          <p:cNvSpPr txBox="1"/>
          <p:nvPr/>
        </p:nvSpPr>
        <p:spPr>
          <a:xfrm>
            <a:off x="16041166" y="-885447"/>
            <a:ext cx="6409107" cy="11588727"/>
          </a:xfrm>
          <a:prstGeom prst="rect">
            <a:avLst/>
          </a:prstGeom>
          <a:solidFill>
            <a:srgbClr val="1A517B"/>
          </a:solidFill>
        </p:spPr>
        <p:txBody>
          <a:bodyPr lIns="50800" tIns="50800" rIns="50800" bIns="50800" rtlCol="0" anchor="ctr"/>
          <a:lstStyle/>
          <a:p>
            <a:pPr algn="ctr">
              <a:lnSpc>
                <a:spcPts val="3359"/>
              </a:lnSpc>
            </a:pPr>
            <a:endParaRPr/>
          </a:p>
        </p:txBody>
      </p:sp>
      <p:grpSp>
        <p:nvGrpSpPr>
          <p:cNvPr id="5" name="Group 5"/>
          <p:cNvGrpSpPr/>
          <p:nvPr/>
        </p:nvGrpSpPr>
        <p:grpSpPr>
          <a:xfrm>
            <a:off x="12467826" y="4964973"/>
            <a:ext cx="9738910" cy="11564340"/>
            <a:chOff x="0" y="0"/>
            <a:chExt cx="588242" cy="698500"/>
          </a:xfrm>
          <a:solidFill>
            <a:srgbClr val="1A517B"/>
          </a:solidFill>
        </p:grpSpPr>
        <p:sp>
          <p:nvSpPr>
            <p:cNvPr id="6" name="Freeform 6"/>
            <p:cNvSpPr/>
            <p:nvPr/>
          </p:nvSpPr>
          <p:spPr>
            <a:xfrm>
              <a:off x="0" y="0"/>
              <a:ext cx="588242" cy="698500"/>
            </a:xfrm>
            <a:custGeom>
              <a:avLst/>
              <a:gdLst/>
              <a:ahLst/>
              <a:cxnLst/>
              <a:rect l="l" t="t" r="r" b="b"/>
              <a:pathLst>
                <a:path w="588242" h="698500">
                  <a:moveTo>
                    <a:pt x="588242" y="349250"/>
                  </a:moveTo>
                  <a:lnTo>
                    <a:pt x="385042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385042" y="0"/>
                  </a:lnTo>
                  <a:lnTo>
                    <a:pt x="588242" y="349250"/>
                  </a:lnTo>
                  <a:close/>
                </a:path>
              </a:pathLst>
            </a:custGeom>
            <a:grpFill/>
            <a:ln cap="sq">
              <a:noFill/>
              <a:prstDash val="solid"/>
              <a:miter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114300" y="-38100"/>
              <a:ext cx="359642" cy="736600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sp>
        <p:nvSpPr>
          <p:cNvPr id="24" name="TextBox 24"/>
          <p:cNvSpPr txBox="1"/>
          <p:nvPr/>
        </p:nvSpPr>
        <p:spPr>
          <a:xfrm>
            <a:off x="-2584803" y="635048"/>
            <a:ext cx="12093978" cy="764523"/>
          </a:xfrm>
          <a:prstGeom prst="rect">
            <a:avLst/>
          </a:prstGeom>
          <a:solidFill>
            <a:srgbClr val="1A517B"/>
          </a:solidFill>
        </p:spPr>
        <p:txBody>
          <a:bodyPr lIns="50800" tIns="50800" rIns="50800" bIns="50800" rtlCol="0" anchor="ctr"/>
          <a:lstStyle/>
          <a:p>
            <a:pPr algn="ctr">
              <a:lnSpc>
                <a:spcPts val="2659"/>
              </a:lnSpc>
            </a:pPr>
            <a:endParaRPr/>
          </a:p>
        </p:txBody>
      </p:sp>
      <p:sp>
        <p:nvSpPr>
          <p:cNvPr id="65" name="Freeform 23"/>
          <p:cNvSpPr/>
          <p:nvPr/>
        </p:nvSpPr>
        <p:spPr>
          <a:xfrm>
            <a:off x="-1954345" y="216882"/>
            <a:ext cx="12568168" cy="964217"/>
          </a:xfrm>
          <a:custGeom>
            <a:avLst/>
            <a:gdLst/>
            <a:ahLst/>
            <a:cxnLst/>
            <a:rect l="l" t="t" r="r" b="b"/>
            <a:pathLst>
              <a:path w="5385717" h="343860">
                <a:moveTo>
                  <a:pt x="203200" y="0"/>
                </a:moveTo>
                <a:lnTo>
                  <a:pt x="5385717" y="0"/>
                </a:lnTo>
                <a:lnTo>
                  <a:pt x="5182517" y="343860"/>
                </a:lnTo>
                <a:lnTo>
                  <a:pt x="0" y="343860"/>
                </a:lnTo>
                <a:lnTo>
                  <a:pt x="203200" y="0"/>
                </a:lnTo>
                <a:close/>
              </a:path>
            </a:pathLst>
          </a:custGeom>
          <a:solidFill>
            <a:srgbClr val="477BA2"/>
          </a:solidFill>
        </p:spPr>
      </p:sp>
      <p:sp>
        <p:nvSpPr>
          <p:cNvPr id="23" name="Freeform 23"/>
          <p:cNvSpPr/>
          <p:nvPr/>
        </p:nvSpPr>
        <p:spPr>
          <a:xfrm>
            <a:off x="-1840069" y="696846"/>
            <a:ext cx="12568168" cy="1073553"/>
          </a:xfrm>
          <a:custGeom>
            <a:avLst/>
            <a:gdLst/>
            <a:ahLst/>
            <a:cxnLst/>
            <a:rect l="l" t="t" r="r" b="b"/>
            <a:pathLst>
              <a:path w="5385717" h="343860">
                <a:moveTo>
                  <a:pt x="203200" y="0"/>
                </a:moveTo>
                <a:lnTo>
                  <a:pt x="5385717" y="0"/>
                </a:lnTo>
                <a:lnTo>
                  <a:pt x="5182517" y="343860"/>
                </a:lnTo>
                <a:lnTo>
                  <a:pt x="0" y="343860"/>
                </a:lnTo>
                <a:lnTo>
                  <a:pt x="203200" y="0"/>
                </a:lnTo>
                <a:close/>
              </a:path>
            </a:pathLst>
          </a:custGeom>
          <a:solidFill>
            <a:srgbClr val="1A517B"/>
          </a:solidFill>
        </p:spPr>
      </p:sp>
      <p:sp>
        <p:nvSpPr>
          <p:cNvPr id="26" name="TextBox 26"/>
          <p:cNvSpPr txBox="1"/>
          <p:nvPr/>
        </p:nvSpPr>
        <p:spPr>
          <a:xfrm>
            <a:off x="2031346" y="1034800"/>
            <a:ext cx="7038209" cy="482633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719"/>
              </a:lnSpc>
            </a:pPr>
            <a:r>
              <a:rPr lang="ru-RU" sz="4000" b="1" dirty="0">
                <a:solidFill>
                  <a:schemeClr val="bg1"/>
                </a:solidFill>
                <a:latin typeface="Bahnschrift SemiBold SemiConden" panose="020B0502040204020203" pitchFamily="34" charset="0"/>
                <a:ea typeface="Montserrat Bold"/>
                <a:cs typeface="Montserrat Bold"/>
                <a:sym typeface="Montserrat Bold"/>
              </a:rPr>
              <a:t>Кейс по </a:t>
            </a:r>
            <a:r>
              <a:rPr lang="en-US" sz="4000" b="1" dirty="0">
                <a:solidFill>
                  <a:schemeClr val="bg1"/>
                </a:solidFill>
                <a:latin typeface="Bahnschrift SemiBold SemiConden" panose="020B0502040204020203" pitchFamily="34" charset="0"/>
                <a:ea typeface="Montserrat Bold"/>
                <a:cs typeface="Montserrat Bold"/>
                <a:sym typeface="Montserrat Bold"/>
              </a:rPr>
              <a:t>Scrum</a:t>
            </a:r>
          </a:p>
        </p:txBody>
      </p:sp>
      <p:sp>
        <p:nvSpPr>
          <p:cNvPr id="66" name="Freeform 3"/>
          <p:cNvSpPr/>
          <p:nvPr/>
        </p:nvSpPr>
        <p:spPr>
          <a:xfrm>
            <a:off x="14360172" y="-221489"/>
            <a:ext cx="10005610" cy="10989310"/>
          </a:xfrm>
          <a:custGeom>
            <a:avLst/>
            <a:gdLst/>
            <a:ahLst/>
            <a:cxnLst/>
            <a:rect l="l" t="t" r="r" b="b"/>
            <a:pathLst>
              <a:path w="635974" h="698500">
                <a:moveTo>
                  <a:pt x="635974" y="349250"/>
                </a:moveTo>
                <a:lnTo>
                  <a:pt x="432774" y="698500"/>
                </a:lnTo>
                <a:lnTo>
                  <a:pt x="203200" y="698500"/>
                </a:lnTo>
                <a:lnTo>
                  <a:pt x="0" y="349250"/>
                </a:lnTo>
                <a:lnTo>
                  <a:pt x="203200" y="0"/>
                </a:lnTo>
                <a:lnTo>
                  <a:pt x="432774" y="0"/>
                </a:lnTo>
                <a:lnTo>
                  <a:pt x="635974" y="349250"/>
                </a:lnTo>
                <a:close/>
              </a:path>
            </a:pathLst>
          </a:custGeom>
          <a:solidFill>
            <a:srgbClr val="477BA2"/>
          </a:solidFill>
          <a:ln cap="sq">
            <a:noFill/>
            <a:prstDash val="solid"/>
            <a:miter/>
          </a:ln>
        </p:spPr>
      </p:sp>
      <p:sp>
        <p:nvSpPr>
          <p:cNvPr id="15" name="Прямоугольник 14"/>
          <p:cNvSpPr/>
          <p:nvPr/>
        </p:nvSpPr>
        <p:spPr>
          <a:xfrm>
            <a:off x="730639" y="2092302"/>
            <a:ext cx="114896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ru-RU" sz="2400" b="1" dirty="0">
                <a:solidFill>
                  <a:srgbClr val="002060"/>
                </a:solidFill>
                <a:latin typeface="Bahnschrift Light SemiCondensed" panose="020B0502040204020203" pitchFamily="34" charset="0"/>
              </a:rPr>
              <a:t>Задача – разработка программы развития ОУ на 2025-2029 гг.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117876" y="9237583"/>
            <a:ext cx="1979068" cy="4257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lnSpc>
                <a:spcPts val="1300"/>
              </a:lnSpc>
            </a:pPr>
            <a:r>
              <a:rPr lang="ru-RU" sz="1400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Владелец продукта </a:t>
            </a:r>
          </a:p>
          <a:p>
            <a:pPr fontAlgn="base">
              <a:lnSpc>
                <a:spcPts val="1300"/>
              </a:lnSpc>
            </a:pPr>
            <a:r>
              <a:rPr lang="ru-RU" sz="1400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+ </a:t>
            </a:r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Scrum</a:t>
            </a:r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</a:rPr>
              <a:t>-</a:t>
            </a:r>
            <a:r>
              <a:rPr lang="ru-RU" sz="1400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мастер</a:t>
            </a:r>
            <a:endParaRPr lang="ru-RU" sz="1400" b="1" i="0" dirty="0"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257747" y="9923023"/>
            <a:ext cx="5638487" cy="259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ts val="1300"/>
              </a:lnSpc>
            </a:pPr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Scrum</a:t>
            </a:r>
            <a:r>
              <a:rPr lang="ru-RU" sz="1400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-мастер + команда разработки</a:t>
            </a:r>
            <a:endParaRPr lang="ru-RU" sz="1400" b="1" i="0" dirty="0"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0981482" y="9246520"/>
            <a:ext cx="2146934" cy="5924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lnSpc>
                <a:spcPts val="1300"/>
              </a:lnSpc>
            </a:pPr>
            <a:r>
              <a:rPr lang="ru-RU" sz="1400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Владелец продукта </a:t>
            </a:r>
          </a:p>
          <a:p>
            <a:pPr fontAlgn="base">
              <a:lnSpc>
                <a:spcPts val="1300"/>
              </a:lnSpc>
            </a:pPr>
            <a:r>
              <a:rPr lang="ru-RU" sz="1400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+ </a:t>
            </a:r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Scrum</a:t>
            </a:r>
            <a:r>
              <a:rPr lang="ru-RU" sz="1400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-мастер </a:t>
            </a:r>
          </a:p>
          <a:p>
            <a:pPr fontAlgn="base">
              <a:lnSpc>
                <a:spcPts val="1300"/>
              </a:lnSpc>
            </a:pPr>
            <a:r>
              <a:rPr lang="ru-RU" sz="1400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+ команда разработки</a:t>
            </a:r>
            <a:endParaRPr lang="ru-RU" sz="1400" b="1" i="0" dirty="0"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730639" y="2873278"/>
            <a:ext cx="331847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ru-RU" sz="2000" b="1" dirty="0" smtClean="0">
                <a:solidFill>
                  <a:srgbClr val="002060"/>
                </a:solidFill>
                <a:latin typeface="Bahnschrift Light SemiCondensed" panose="020B0502040204020203" pitchFamily="34" charset="0"/>
              </a:rPr>
              <a:t>Владелец продукта – </a:t>
            </a:r>
            <a:r>
              <a:rPr lang="ru-RU" sz="2000" dirty="0" smtClean="0">
                <a:solidFill>
                  <a:srgbClr val="002060"/>
                </a:solidFill>
                <a:latin typeface="Bahnschrift Light SemiCondensed" panose="020B0502040204020203" pitchFamily="34" charset="0"/>
              </a:rPr>
              <a:t>?</a:t>
            </a:r>
          </a:p>
          <a:p>
            <a:pPr algn="just" fontAlgn="base"/>
            <a:r>
              <a:rPr lang="en-US" sz="2000" b="1" i="0" dirty="0" smtClean="0">
                <a:solidFill>
                  <a:srgbClr val="002060"/>
                </a:solidFill>
                <a:effectLst/>
                <a:latin typeface="Bahnschrift Light SemiCondensed" panose="020B0502040204020203" pitchFamily="34" charset="0"/>
              </a:rPr>
              <a:t>Scrum-</a:t>
            </a:r>
            <a:r>
              <a:rPr lang="ru-RU" sz="2000" b="1" i="0" dirty="0" smtClean="0">
                <a:solidFill>
                  <a:srgbClr val="002060"/>
                </a:solidFill>
                <a:effectLst/>
                <a:latin typeface="Bahnschrift Light SemiCondensed" panose="020B0502040204020203" pitchFamily="34" charset="0"/>
              </a:rPr>
              <a:t>мастер – </a:t>
            </a:r>
            <a:r>
              <a:rPr lang="ru-RU" sz="2000" i="0" dirty="0" smtClean="0">
                <a:solidFill>
                  <a:srgbClr val="002060"/>
                </a:solidFill>
                <a:effectLst/>
                <a:latin typeface="Bahnschrift Light SemiCondensed" panose="020B0502040204020203" pitchFamily="34" charset="0"/>
              </a:rPr>
              <a:t>?</a:t>
            </a:r>
          </a:p>
          <a:p>
            <a:pPr algn="just" fontAlgn="base"/>
            <a:r>
              <a:rPr lang="ru-RU" sz="2000" b="1" dirty="0" smtClean="0">
                <a:solidFill>
                  <a:srgbClr val="002060"/>
                </a:solidFill>
                <a:latin typeface="Bahnschrift Light SemiCondensed" panose="020B0502040204020203" pitchFamily="34" charset="0"/>
              </a:rPr>
              <a:t>Команда разработки – </a:t>
            </a:r>
            <a:r>
              <a:rPr lang="ru-RU" sz="2000" dirty="0" smtClean="0">
                <a:solidFill>
                  <a:srgbClr val="002060"/>
                </a:solidFill>
                <a:latin typeface="Bahnschrift Light SemiCondensed" panose="020B0502040204020203" pitchFamily="34" charset="0"/>
              </a:rPr>
              <a:t>?</a:t>
            </a:r>
            <a:endParaRPr lang="ru-RU" sz="2000" i="0" dirty="0">
              <a:solidFill>
                <a:srgbClr val="002060"/>
              </a:solidFill>
              <a:effectLst/>
              <a:latin typeface="Bahnschrift Light SemiCondensed" panose="020B0502040204020203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713977" y="4000500"/>
            <a:ext cx="22716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ru-RU" b="1" dirty="0" smtClean="0">
                <a:solidFill>
                  <a:srgbClr val="002060"/>
                </a:solidFill>
                <a:latin typeface="Bahnschrift Light SemiCondensed" panose="020B0502040204020203" pitchFamily="34" charset="0"/>
              </a:rPr>
              <a:t>Задачи проекта: ? </a:t>
            </a:r>
            <a:endParaRPr lang="ru-RU" i="0" dirty="0">
              <a:solidFill>
                <a:srgbClr val="002060"/>
              </a:solidFill>
              <a:effectLst/>
              <a:latin typeface="Bahnschrift Light SemiCondensed" panose="020B0502040204020203" pitchFamily="34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228600" y="6515099"/>
            <a:ext cx="13909089" cy="3108829"/>
            <a:chOff x="492711" y="6532925"/>
            <a:chExt cx="11737776" cy="2097473"/>
          </a:xfrm>
        </p:grpSpPr>
        <p:sp>
          <p:nvSpPr>
            <p:cNvPr id="34" name="Пятиугольник 33"/>
            <p:cNvSpPr/>
            <p:nvPr/>
          </p:nvSpPr>
          <p:spPr>
            <a:xfrm>
              <a:off x="492711" y="6536475"/>
              <a:ext cx="2271650" cy="1740877"/>
            </a:xfrm>
            <a:prstGeom prst="homePlat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ts val="1300"/>
                </a:lnSpc>
              </a:pPr>
              <a:r>
                <a:rPr lang="ru-RU" sz="2000" dirty="0" smtClean="0"/>
                <a:t>Начальный этап работы - ?</a:t>
              </a:r>
              <a:endParaRPr lang="ru-RU" sz="2000" dirty="0"/>
            </a:p>
          </p:txBody>
        </p:sp>
        <p:sp>
          <p:nvSpPr>
            <p:cNvPr id="35" name="Пятиугольник 34"/>
            <p:cNvSpPr/>
            <p:nvPr/>
          </p:nvSpPr>
          <p:spPr>
            <a:xfrm>
              <a:off x="2318569" y="6728050"/>
              <a:ext cx="5369866" cy="1876148"/>
            </a:xfrm>
            <a:prstGeom prst="homePlat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500"/>
                </a:lnSpc>
              </a:pPr>
              <a:r>
                <a:rPr lang="ru-RU" sz="2000" dirty="0" smtClean="0"/>
                <a:t>Спринт 1. ?</a:t>
              </a:r>
            </a:p>
          </p:txBody>
        </p:sp>
        <p:sp>
          <p:nvSpPr>
            <p:cNvPr id="36" name="Пятиугольник 35"/>
            <p:cNvSpPr/>
            <p:nvPr/>
          </p:nvSpPr>
          <p:spPr>
            <a:xfrm>
              <a:off x="7204155" y="6698123"/>
              <a:ext cx="3179707" cy="1932275"/>
            </a:xfrm>
            <a:prstGeom prst="homePlat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600"/>
                </a:lnSpc>
              </a:pPr>
              <a:r>
                <a:rPr lang="ru-RU" sz="2000" dirty="0"/>
                <a:t>Спринт </a:t>
              </a:r>
              <a:r>
                <a:rPr lang="ru-RU" sz="2000" dirty="0" smtClean="0"/>
                <a:t>2. ?</a:t>
              </a:r>
              <a:endParaRPr lang="ru-RU" sz="2000" dirty="0"/>
            </a:p>
          </p:txBody>
        </p:sp>
        <p:sp>
          <p:nvSpPr>
            <p:cNvPr id="37" name="Пятиугольник 36"/>
            <p:cNvSpPr/>
            <p:nvPr/>
          </p:nvSpPr>
          <p:spPr>
            <a:xfrm>
              <a:off x="9958837" y="6532925"/>
              <a:ext cx="2271650" cy="1740877"/>
            </a:xfrm>
            <a:prstGeom prst="homePlat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500"/>
                </a:lnSpc>
              </a:pPr>
              <a:r>
                <a:rPr lang="ru-RU" sz="2000" dirty="0" smtClean="0"/>
                <a:t>Результат - ?</a:t>
              </a:r>
              <a:endParaRPr lang="ru-RU" sz="2000" dirty="0"/>
            </a:p>
          </p:txBody>
        </p:sp>
      </p:grpSp>
      <p:pic>
        <p:nvPicPr>
          <p:cNvPr id="30" name="Рисунок 2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420" y="3010702"/>
            <a:ext cx="5222774" cy="3428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215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510</TotalTime>
  <Words>1046</Words>
  <Application>Microsoft Office PowerPoint</Application>
  <PresentationFormat>Произвольный</PresentationFormat>
  <Paragraphs>157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6" baseType="lpstr">
      <vt:lpstr>Montserrat Semi-Bold</vt:lpstr>
      <vt:lpstr>Calibri</vt:lpstr>
      <vt:lpstr>Bahnschrift Light Condensed</vt:lpstr>
      <vt:lpstr>arial</vt:lpstr>
      <vt:lpstr>Montserrat</vt:lpstr>
      <vt:lpstr>Bahnschrift Light SemiCondensed</vt:lpstr>
      <vt:lpstr>Wingdings</vt:lpstr>
      <vt:lpstr>arial</vt:lpstr>
      <vt:lpstr>Montserrat Bold</vt:lpstr>
      <vt:lpstr>Bahnschrift SemiBold SemiConden</vt:lpstr>
      <vt:lpstr>Bahnschrift Light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Лещенко Юлия Андреевна</dc:creator>
  <cp:lastModifiedBy>Мокшина Юлия Львовна</cp:lastModifiedBy>
  <cp:revision>102</cp:revision>
  <dcterms:created xsi:type="dcterms:W3CDTF">2006-08-16T00:00:00Z</dcterms:created>
  <dcterms:modified xsi:type="dcterms:W3CDTF">2024-11-21T14:19:12Z</dcterms:modified>
  <dc:identifier>DAGT6KZcGLM</dc:identifier>
</cp:coreProperties>
</file>